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7348200" cy="9753600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0"/>
  <p:clrMru>
    <a:srgbClr val="FFFF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32" y="-162"/>
      </p:cViewPr>
      <p:guideLst>
        <p:guide orient="horz" pos="3072"/>
        <p:guide pos="54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01115" y="3029940"/>
            <a:ext cx="14745970" cy="2090702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02230" y="5527040"/>
            <a:ext cx="1214374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9C2D-9370-49C2-AD91-A96E8998E153}" type="datetimeFigureOut">
              <a:rPr lang="sk-SK"/>
              <a:pPr>
                <a:defRPr/>
              </a:pPr>
              <a:t>19. 11. 2014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901F-6827-4BF4-8F27-9E4BC2DA691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BE9A-9296-4588-8BE3-933BB940F790}" type="datetimeFigureOut">
              <a:rPr lang="sk-SK"/>
              <a:pPr>
                <a:defRPr/>
              </a:pPr>
              <a:t>19. 11. 2014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FD927-F6DB-4F87-95AE-34E54E18AA0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23862812" y="390598"/>
            <a:ext cx="7406114" cy="8322169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644465" y="390598"/>
            <a:ext cx="21929210" cy="8322169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EE562-3D81-454F-8D0D-2E5E1AE9933B}" type="datetimeFigureOut">
              <a:rPr lang="sk-SK"/>
              <a:pPr>
                <a:defRPr/>
              </a:pPr>
              <a:t>19. 11. 2014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040C-9B30-49B8-8B03-F1CF8943C70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4BC7-41AF-4C68-B13F-E26C8B0E1F0E}" type="datetimeFigureOut">
              <a:rPr lang="sk-SK"/>
              <a:pPr>
                <a:defRPr/>
              </a:pPr>
              <a:t>19. 11. 2014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2701-8557-47B8-AA6D-B32F5030812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0388" y="6267593"/>
            <a:ext cx="14745970" cy="19371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0388" y="4133993"/>
            <a:ext cx="14745970" cy="21335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8806-ABAE-4EFB-89F8-C8817BB757E6}" type="datetimeFigureOut">
              <a:rPr lang="sk-SK"/>
              <a:pPr>
                <a:defRPr/>
              </a:pPr>
              <a:t>19. 11. 2014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5B-1AD8-47C7-890D-590386E1361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67410" y="2275842"/>
            <a:ext cx="7662122" cy="643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818668" y="2275842"/>
            <a:ext cx="7662122" cy="643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899CC-9FBA-4B90-86DD-EA5F88DA3687}" type="datetimeFigureOut">
              <a:rPr lang="sk-SK"/>
              <a:pPr>
                <a:defRPr/>
              </a:pPr>
              <a:t>19. 11. 2014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D0DC-43E0-451A-B636-C4876E40E8B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67410" y="2183272"/>
            <a:ext cx="7665134" cy="9098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67410" y="3093155"/>
            <a:ext cx="7665134" cy="561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8812647" y="2183272"/>
            <a:ext cx="7668145" cy="9098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8812647" y="3093155"/>
            <a:ext cx="7668145" cy="561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58E7F-4B16-4ADF-82E4-DD22A43E34BA}" type="datetimeFigureOut">
              <a:rPr lang="sk-SK"/>
              <a:pPr>
                <a:defRPr/>
              </a:pPr>
              <a:t>19. 11. 2014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2B5B2-F338-4EBB-B005-D1916ECBFF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81EA-581A-4883-9D07-3FC5A44B790D}" type="datetimeFigureOut">
              <a:rPr lang="sk-SK"/>
              <a:pPr>
                <a:defRPr/>
              </a:pPr>
              <a:t>19. 11. 2014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D2A0-A272-400C-9A88-E6C5BEBAB11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43FBB-ED40-400D-938A-BCE3CA40ED10}" type="datetimeFigureOut">
              <a:rPr lang="sk-SK"/>
              <a:pPr>
                <a:defRPr/>
              </a:pPr>
              <a:t>19. 11. 2014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0AB9F-9AC0-46EF-AEA8-C8B814E03D9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7411" y="388338"/>
            <a:ext cx="5707438" cy="16526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82664" y="388340"/>
            <a:ext cx="9698126" cy="8324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67411" y="2041033"/>
            <a:ext cx="5707438" cy="66717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B635D-9E18-43E1-9932-3825447E5953}" type="datetimeFigureOut">
              <a:rPr lang="sk-SK"/>
              <a:pPr>
                <a:defRPr/>
              </a:pPr>
              <a:t>19. 11. 2014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9F02-EB36-41F0-AA80-209D979BEDD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0369" y="6827520"/>
            <a:ext cx="10408920" cy="8060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400369" y="871502"/>
            <a:ext cx="10408920" cy="58521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400369" y="7633547"/>
            <a:ext cx="10408920" cy="11446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D2381-C1FA-4AA4-B1DF-768A7BEC3521}" type="datetimeFigureOut">
              <a:rPr lang="sk-SK"/>
              <a:pPr>
                <a:defRPr/>
              </a:pPr>
              <a:t>19. 11. 2014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6E24-0E38-4DA1-B7E4-ACCEB33C20C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866775" y="390525"/>
            <a:ext cx="156146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866775" y="2276475"/>
            <a:ext cx="1561465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66775" y="9040813"/>
            <a:ext cx="404812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19122-7781-46FC-86B3-E9D324235DC2}" type="datetimeFigureOut">
              <a:rPr lang="sk-SK"/>
              <a:pPr>
                <a:defRPr/>
              </a:pPr>
              <a:t>19. 11. 2014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5927725" y="9040813"/>
            <a:ext cx="54927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2433300" y="9040813"/>
            <a:ext cx="404812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E87BD5-386B-4007-83BC-84A24526E4D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>
            <a:spLocks noChangeArrowheads="1"/>
          </p:cNvSpPr>
          <p:nvPr/>
        </p:nvSpPr>
        <p:spPr bwMode="auto">
          <a:xfrm>
            <a:off x="969963" y="700088"/>
            <a:ext cx="15841662" cy="12557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sk-SK" sz="7200" b="1">
                <a:solidFill>
                  <a:srgbClr val="FFFFC0"/>
                </a:solidFill>
                <a:latin typeface="Arial Black" pitchFamily="34" charset="0"/>
              </a:rPr>
              <a:t>MESTÁ NA MAPE SLOVENSKA</a:t>
            </a:r>
          </a:p>
        </p:txBody>
      </p:sp>
      <p:sp>
        <p:nvSpPr>
          <p:cNvPr id="2051" name="BlokTextu 3"/>
          <p:cNvSpPr txBox="1">
            <a:spLocks noChangeArrowheads="1"/>
          </p:cNvSpPr>
          <p:nvPr/>
        </p:nvSpPr>
        <p:spPr bwMode="auto">
          <a:xfrm>
            <a:off x="11482388" y="3363913"/>
            <a:ext cx="4648200" cy="8636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4800" b="1">
                <a:solidFill>
                  <a:srgbClr val="FFFFC0"/>
                </a:solidFill>
                <a:latin typeface="Arial Black" pitchFamily="34" charset="0"/>
              </a:rPr>
              <a:t>VLASTIVEDA </a:t>
            </a:r>
          </a:p>
        </p:txBody>
      </p:sp>
      <p:sp>
        <p:nvSpPr>
          <p:cNvPr id="2052" name="BlokTextu 4"/>
          <p:cNvSpPr txBox="1">
            <a:spLocks noChangeArrowheads="1"/>
          </p:cNvSpPr>
          <p:nvPr/>
        </p:nvSpPr>
        <p:spPr bwMode="auto">
          <a:xfrm>
            <a:off x="12345988" y="4660900"/>
            <a:ext cx="3086100" cy="889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4800" b="1">
                <a:solidFill>
                  <a:srgbClr val="FFFFC0"/>
                </a:solidFill>
                <a:latin typeface="Arial Black" pitchFamily="34" charset="0"/>
              </a:rPr>
              <a:t>4. ročník</a:t>
            </a:r>
          </a:p>
        </p:txBody>
      </p:sp>
      <p:grpSp>
        <p:nvGrpSpPr>
          <p:cNvPr id="2053" name="Skupina 8"/>
          <p:cNvGrpSpPr>
            <a:grpSpLocks/>
          </p:cNvGrpSpPr>
          <p:nvPr/>
        </p:nvGrpSpPr>
        <p:grpSpPr bwMode="auto">
          <a:xfrm>
            <a:off x="1617663" y="2860675"/>
            <a:ext cx="8902700" cy="4648200"/>
            <a:chOff x="2337396" y="2788568"/>
            <a:chExt cx="8902700" cy="4648200"/>
          </a:xfrm>
        </p:grpSpPr>
        <p:pic>
          <p:nvPicPr>
            <p:cNvPr id="2056" name="Obrázok 2" descr="tempimage14.tiff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37396" y="2788568"/>
              <a:ext cx="890270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7" name="Skupina 7"/>
            <p:cNvGrpSpPr>
              <a:grpSpLocks/>
            </p:cNvGrpSpPr>
            <p:nvPr/>
          </p:nvGrpSpPr>
          <p:grpSpPr bwMode="auto">
            <a:xfrm>
              <a:off x="8026028" y="4300736"/>
              <a:ext cx="2273300" cy="660400"/>
              <a:chOff x="10287000" y="4978400"/>
              <a:chExt cx="2273300" cy="660400"/>
            </a:xfrm>
          </p:grpSpPr>
          <p:pic>
            <p:nvPicPr>
              <p:cNvPr id="2058" name="Obrázok 5" descr="tempimage17.tiff"/>
              <p:cNvPicPr>
                <a:picLocks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87000" y="4978400"/>
                <a:ext cx="2286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Obrázok 6" descr="tempimage18.tiff"/>
              <p:cNvPicPr>
                <a:picLocks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331700" y="5410200"/>
                <a:ext cx="2286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Voľná forma 9"/>
          <p:cNvSpPr/>
          <p:nvPr/>
        </p:nvSpPr>
        <p:spPr>
          <a:xfrm>
            <a:off x="10329863" y="6748463"/>
            <a:ext cx="6019800" cy="2514600"/>
          </a:xfrm>
          <a:custGeom>
            <a:avLst/>
            <a:gdLst/>
            <a:ahLst/>
            <a:cxnLst/>
            <a:rect l="0" t="0" r="0" b="0"/>
            <a:pathLst>
              <a:path w="6019801" h="2514601">
                <a:moveTo>
                  <a:pt x="0" y="0"/>
                </a:moveTo>
                <a:lnTo>
                  <a:pt x="6019800" y="0"/>
                </a:lnTo>
                <a:lnTo>
                  <a:pt x="6019800" y="2514600"/>
                </a:lnTo>
                <a:lnTo>
                  <a:pt x="0" y="2514600"/>
                </a:lnTo>
                <a:close/>
              </a:path>
            </a:pathLst>
          </a:cu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10834688" y="7180263"/>
            <a:ext cx="5257800" cy="17526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333" b="1" dirty="0">
                <a:solidFill>
                  <a:srgbClr val="FFFFBD"/>
                </a:solidFill>
                <a:latin typeface="Arial Black"/>
                <a:cs typeface="+mn-cs"/>
              </a:rPr>
              <a:t>Mgr. Alžbeta Sásiková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333" b="1" dirty="0">
                <a:solidFill>
                  <a:srgbClr val="FFFFBD"/>
                </a:solidFill>
                <a:latin typeface="Arial Black"/>
                <a:cs typeface="+mn-cs"/>
              </a:rPr>
              <a:t>ZŠ Tbiliská 4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333" b="1" dirty="0">
                <a:solidFill>
                  <a:srgbClr val="FFFFBD"/>
                </a:solidFill>
                <a:latin typeface="Arial Black"/>
                <a:cs typeface="+mn-cs"/>
              </a:rPr>
              <a:t>Bratislava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lokTextu 1"/>
          <p:cNvSpPr txBox="1">
            <a:spLocks noChangeArrowheads="1"/>
          </p:cNvSpPr>
          <p:nvPr/>
        </p:nvSpPr>
        <p:spPr bwMode="auto">
          <a:xfrm>
            <a:off x="1473200" y="412750"/>
            <a:ext cx="1512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4400" b="1">
                <a:solidFill>
                  <a:srgbClr val="C00000"/>
                </a:solidFill>
                <a:latin typeface="Arial Black" pitchFamily="34" charset="0"/>
              </a:rPr>
              <a:t>7. Ktoré kúpeľné mestá  sú vyznačené na mape?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497388" y="1347788"/>
            <a:ext cx="3810000" cy="660400"/>
          </a:xfrm>
          <a:prstGeom prst="rect">
            <a:avLst/>
          </a:prstGeom>
          <a:pattFill>
            <a:fgClr>
              <a:srgbClr val="C00000"/>
            </a:fgClr>
            <a:bgClr>
              <a:srgbClr val="C0000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>
                <a:solidFill>
                  <a:srgbClr val="FFFFC0"/>
                </a:solidFill>
                <a:latin typeface="Arial Black"/>
                <a:cs typeface="+mn-cs"/>
              </a:rPr>
              <a:t>kúpeľné mesto</a:t>
            </a:r>
          </a:p>
        </p:txBody>
      </p:sp>
      <p:pic>
        <p:nvPicPr>
          <p:cNvPr id="7" name="Obrázok 6" descr="tempimage106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7700" y="1276350"/>
            <a:ext cx="12573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Skupina 19"/>
          <p:cNvGrpSpPr>
            <a:grpSpLocks/>
          </p:cNvGrpSpPr>
          <p:nvPr/>
        </p:nvGrpSpPr>
        <p:grpSpPr bwMode="auto">
          <a:xfrm>
            <a:off x="2986088" y="2139950"/>
            <a:ext cx="12496800" cy="6235700"/>
            <a:chOff x="3035300" y="2654300"/>
            <a:chExt cx="12496800" cy="6235700"/>
          </a:xfrm>
        </p:grpSpPr>
        <p:pic>
          <p:nvPicPr>
            <p:cNvPr id="11276" name="Obrázok 2" descr="tempimage102.tiff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5300" y="2654300"/>
              <a:ext cx="12496800" cy="623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Obrázok 3" descr="tempimage103.tiff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985500" y="46482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Obrázok 4" descr="tempimage104.tiff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17600" y="5219700"/>
              <a:ext cx="3937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Obrázok 7" descr="tempimage107.tiff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83500" y="4978400"/>
              <a:ext cx="4953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Obrázok 8" descr="tempimage108.tiff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07200" y="5397500"/>
              <a:ext cx="4953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Obrázok 9" descr="tempimage109.tiff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83300" y="4737100"/>
              <a:ext cx="4953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Obrázok 10" descr="tempimage1010.tiff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21500" y="4267200"/>
              <a:ext cx="4953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Obrázok 11" descr="tempimage1011.tiff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293600" y="3606800"/>
              <a:ext cx="4953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Obrázok 12" descr="tempimage1012.tiff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7900" y="5727700"/>
              <a:ext cx="4953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BlokTextu 13"/>
          <p:cNvSpPr txBox="1"/>
          <p:nvPr/>
        </p:nvSpPr>
        <p:spPr>
          <a:xfrm>
            <a:off x="1905000" y="8826500"/>
            <a:ext cx="2336800" cy="660400"/>
          </a:xfrm>
          <a:prstGeom prst="rect">
            <a:avLst/>
          </a:prstGeom>
          <a:pattFill>
            <a:fgClr>
              <a:srgbClr val="C00000"/>
            </a:fgClr>
            <a:bgClr>
              <a:srgbClr val="C0000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FFFFC0"/>
                </a:solidFill>
                <a:latin typeface="Arial Black"/>
                <a:cs typeface="+mn-cs"/>
              </a:rPr>
              <a:t>Piešťany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11163300" y="8001000"/>
            <a:ext cx="5105400" cy="660400"/>
          </a:xfrm>
          <a:prstGeom prst="rect">
            <a:avLst/>
          </a:prstGeom>
          <a:pattFill>
            <a:fgClr>
              <a:srgbClr val="C00000"/>
            </a:fgClr>
            <a:bgClr>
              <a:srgbClr val="C0000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FFFFC0"/>
                </a:solidFill>
                <a:latin typeface="Arial Black"/>
                <a:cs typeface="+mn-cs"/>
              </a:rPr>
              <a:t>Trenčianske Teplice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11176000" y="8839200"/>
            <a:ext cx="4076700" cy="660400"/>
          </a:xfrm>
          <a:prstGeom prst="rect">
            <a:avLst/>
          </a:prstGeom>
          <a:pattFill>
            <a:fgClr>
              <a:srgbClr val="C00000"/>
            </a:fgClr>
            <a:bgClr>
              <a:srgbClr val="C0000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FFFFC0"/>
                </a:solidFill>
                <a:latin typeface="Arial Black"/>
                <a:cs typeface="+mn-cs"/>
              </a:rPr>
              <a:t>Rajecké Teplice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11252200" y="7048500"/>
            <a:ext cx="4813300" cy="660400"/>
          </a:xfrm>
          <a:prstGeom prst="rect">
            <a:avLst/>
          </a:prstGeom>
          <a:pattFill>
            <a:fgClr>
              <a:srgbClr val="C00000"/>
            </a:fgClr>
            <a:bgClr>
              <a:srgbClr val="C0000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FFFFC0"/>
                </a:solidFill>
                <a:latin typeface="Arial Black"/>
                <a:cs typeface="+mn-cs"/>
              </a:rPr>
              <a:t>Turčianske Teplice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7881938" y="8764588"/>
            <a:ext cx="2311400" cy="660400"/>
          </a:xfrm>
          <a:prstGeom prst="rect">
            <a:avLst/>
          </a:prstGeom>
          <a:pattFill>
            <a:fgClr>
              <a:srgbClr val="C00000"/>
            </a:fgClr>
            <a:bgClr>
              <a:srgbClr val="C0000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FFFFC0"/>
                </a:solidFill>
                <a:latin typeface="Arial Black"/>
                <a:cs typeface="+mn-cs"/>
              </a:rPr>
              <a:t>Bardejov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5218113" y="8837613"/>
            <a:ext cx="1993900" cy="660400"/>
          </a:xfrm>
          <a:prstGeom prst="rect">
            <a:avLst/>
          </a:prstGeom>
          <a:pattFill>
            <a:fgClr>
              <a:srgbClr val="C00000"/>
            </a:fgClr>
            <a:bgClr>
              <a:srgbClr val="C0000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FFFFC0"/>
                </a:solidFill>
                <a:latin typeface="Arial Black"/>
                <a:cs typeface="+mn-cs"/>
              </a:rPr>
              <a:t>Bojnice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Skupina 32"/>
          <p:cNvGrpSpPr>
            <a:grpSpLocks/>
          </p:cNvGrpSpPr>
          <p:nvPr/>
        </p:nvGrpSpPr>
        <p:grpSpPr bwMode="auto">
          <a:xfrm>
            <a:off x="2781300" y="673100"/>
            <a:ext cx="12496800" cy="6235700"/>
            <a:chOff x="2781300" y="673100"/>
            <a:chExt cx="12496800" cy="6235700"/>
          </a:xfrm>
        </p:grpSpPr>
        <p:pic>
          <p:nvPicPr>
            <p:cNvPr id="12315" name="Obrázok 1" descr="tempimage111.tiff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1300" y="673100"/>
              <a:ext cx="12496800" cy="623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6" name="Obrázok 2" descr="tempimage112.tiff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8800" y="2628900"/>
              <a:ext cx="4064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7" name="Obrázok 3" descr="tempimage113.tiff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76300" y="3225800"/>
              <a:ext cx="4318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1" name="BlokTextu 4"/>
          <p:cNvSpPr txBox="1">
            <a:spLocks noChangeArrowheads="1"/>
          </p:cNvSpPr>
          <p:nvPr/>
        </p:nvSpPr>
        <p:spPr bwMode="auto">
          <a:xfrm>
            <a:off x="2705100" y="6972300"/>
            <a:ext cx="2946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Bratislavský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8801100" y="7658100"/>
            <a:ext cx="3454400" cy="533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33" b="1">
                <a:solidFill>
                  <a:srgbClr val="C00000"/>
                </a:solidFill>
                <a:latin typeface="Arial Black"/>
                <a:cs typeface="+mn-cs"/>
              </a:rPr>
              <a:t>Banskobystrický</a:t>
            </a:r>
          </a:p>
        </p:txBody>
      </p:sp>
      <p:sp>
        <p:nvSpPr>
          <p:cNvPr id="12293" name="BlokTextu 6"/>
          <p:cNvSpPr txBox="1">
            <a:spLocks noChangeArrowheads="1"/>
          </p:cNvSpPr>
          <p:nvPr/>
        </p:nvSpPr>
        <p:spPr bwMode="auto">
          <a:xfrm>
            <a:off x="2667000" y="7658100"/>
            <a:ext cx="2209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Trnavský</a:t>
            </a:r>
          </a:p>
        </p:txBody>
      </p:sp>
      <p:sp>
        <p:nvSpPr>
          <p:cNvPr id="12294" name="BlokTextu 7"/>
          <p:cNvSpPr txBox="1">
            <a:spLocks noChangeArrowheads="1"/>
          </p:cNvSpPr>
          <p:nvPr/>
        </p:nvSpPr>
        <p:spPr bwMode="auto">
          <a:xfrm>
            <a:off x="8813800" y="6997700"/>
            <a:ext cx="1930400" cy="596900"/>
          </a:xfrm>
          <a:prstGeom prst="rect">
            <a:avLst/>
          </a:prstGeom>
          <a:solidFill>
            <a:srgbClr val="FFFF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Žilinský</a:t>
            </a:r>
          </a:p>
        </p:txBody>
      </p:sp>
      <p:sp>
        <p:nvSpPr>
          <p:cNvPr id="12295" name="BlokTextu 8"/>
          <p:cNvSpPr txBox="1">
            <a:spLocks noChangeArrowheads="1"/>
          </p:cNvSpPr>
          <p:nvPr/>
        </p:nvSpPr>
        <p:spPr bwMode="auto">
          <a:xfrm>
            <a:off x="8839200" y="8293100"/>
            <a:ext cx="2463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Prešovský</a:t>
            </a:r>
          </a:p>
        </p:txBody>
      </p:sp>
      <p:sp>
        <p:nvSpPr>
          <p:cNvPr id="12296" name="BlokTextu 9"/>
          <p:cNvSpPr txBox="1">
            <a:spLocks noChangeArrowheads="1"/>
          </p:cNvSpPr>
          <p:nvPr/>
        </p:nvSpPr>
        <p:spPr bwMode="auto">
          <a:xfrm>
            <a:off x="2641600" y="8915400"/>
            <a:ext cx="28956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Trenčiansky</a:t>
            </a:r>
          </a:p>
        </p:txBody>
      </p:sp>
      <p:sp>
        <p:nvSpPr>
          <p:cNvPr id="12297" name="BlokTextu 10"/>
          <p:cNvSpPr txBox="1">
            <a:spLocks noChangeArrowheads="1"/>
          </p:cNvSpPr>
          <p:nvPr/>
        </p:nvSpPr>
        <p:spPr bwMode="auto">
          <a:xfrm>
            <a:off x="8877300" y="8915400"/>
            <a:ext cx="1968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Košický</a:t>
            </a:r>
          </a:p>
        </p:txBody>
      </p:sp>
      <p:sp>
        <p:nvSpPr>
          <p:cNvPr id="12298" name="BlokTextu 11"/>
          <p:cNvSpPr txBox="1">
            <a:spLocks noChangeArrowheads="1"/>
          </p:cNvSpPr>
          <p:nvPr/>
        </p:nvSpPr>
        <p:spPr bwMode="auto">
          <a:xfrm>
            <a:off x="2679700" y="8305800"/>
            <a:ext cx="2463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Nitriansky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1968500" y="203200"/>
            <a:ext cx="13919200" cy="19050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67" b="1">
                <a:solidFill>
                  <a:srgbClr val="C00000"/>
                </a:solidFill>
                <a:latin typeface="Arial Black"/>
                <a:cs typeface="+mn-cs"/>
              </a:rPr>
              <a:t>8. Napíš, koľko miest s počtom obyvateľov nad 100 000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67" b="1">
                <a:solidFill>
                  <a:srgbClr val="C00000"/>
                </a:solidFill>
                <a:latin typeface="Arial Black"/>
                <a:cs typeface="+mn-cs"/>
              </a:rPr>
              <a:t>je v jednotlivých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67" b="1">
                <a:solidFill>
                  <a:srgbClr val="C00000"/>
                </a:solidFill>
                <a:latin typeface="Arial Black"/>
                <a:cs typeface="+mn-cs"/>
              </a:rPr>
              <a:t>krajoch.</a:t>
            </a:r>
            <a:endParaRPr lang="sk-SK" sz="3467" b="1">
              <a:solidFill>
                <a:srgbClr val="C00000"/>
              </a:solidFill>
              <a:latin typeface="Arial Black"/>
              <a:cs typeface="+mn-cs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089775" y="6921500"/>
            <a:ext cx="469900" cy="6604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1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13427075" y="8969375"/>
            <a:ext cx="469900" cy="6604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1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7161213" y="8229600"/>
            <a:ext cx="469900" cy="6604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0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7124700" y="7569200"/>
            <a:ext cx="469900" cy="6604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0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7161213" y="8915400"/>
            <a:ext cx="4699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0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13388975" y="6953250"/>
            <a:ext cx="4699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0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13427075" y="7672388"/>
            <a:ext cx="4699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0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13427075" y="8320088"/>
            <a:ext cx="4699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0</a:t>
            </a:r>
          </a:p>
        </p:txBody>
      </p:sp>
      <p:sp>
        <p:nvSpPr>
          <p:cNvPr id="24" name="Voľná forma 23"/>
          <p:cNvSpPr/>
          <p:nvPr/>
        </p:nvSpPr>
        <p:spPr>
          <a:xfrm>
            <a:off x="2565400" y="6908800"/>
            <a:ext cx="12509500" cy="2654300"/>
          </a:xfrm>
          <a:custGeom>
            <a:avLst/>
            <a:gdLst/>
            <a:ahLst/>
            <a:cxnLst/>
            <a:rect l="0" t="0" r="0" b="0"/>
            <a:pathLst>
              <a:path w="12509501" h="2654301">
                <a:moveTo>
                  <a:pt x="0" y="0"/>
                </a:moveTo>
                <a:lnTo>
                  <a:pt x="0" y="0"/>
                </a:lnTo>
                <a:lnTo>
                  <a:pt x="12509500" y="0"/>
                </a:lnTo>
                <a:lnTo>
                  <a:pt x="12509500" y="2654300"/>
                </a:lnTo>
                <a:lnTo>
                  <a:pt x="0" y="2654300"/>
                </a:lnTo>
                <a:close/>
              </a:path>
            </a:pathLst>
          </a:cu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2616200" y="8255000"/>
            <a:ext cx="12446000" cy="0"/>
          </a:xfrm>
          <a:custGeom>
            <a:avLst/>
            <a:gdLst/>
            <a:ahLst/>
            <a:cxnLst/>
            <a:rect l="0" t="0" r="0" b="0"/>
            <a:pathLst>
              <a:path w="12446001" h="1">
                <a:moveTo>
                  <a:pt x="0" y="0"/>
                </a:moveTo>
                <a:lnTo>
                  <a:pt x="12446000" y="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2603500" y="7569200"/>
            <a:ext cx="12433300" cy="0"/>
          </a:xfrm>
          <a:custGeom>
            <a:avLst/>
            <a:gdLst/>
            <a:ahLst/>
            <a:cxnLst/>
            <a:rect l="0" t="0" r="0" b="0"/>
            <a:pathLst>
              <a:path w="12433301" h="1">
                <a:moveTo>
                  <a:pt x="0" y="0"/>
                </a:moveTo>
                <a:lnTo>
                  <a:pt x="12433300" y="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2603500" y="8915400"/>
            <a:ext cx="12471400" cy="0"/>
          </a:xfrm>
          <a:custGeom>
            <a:avLst/>
            <a:gdLst/>
            <a:ahLst/>
            <a:cxnLst/>
            <a:rect l="0" t="0" r="0" b="0"/>
            <a:pathLst>
              <a:path w="12471401" h="1">
                <a:moveTo>
                  <a:pt x="0" y="0"/>
                </a:moveTo>
                <a:lnTo>
                  <a:pt x="12471400" y="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880100" y="6959600"/>
            <a:ext cx="0" cy="2628900"/>
          </a:xfrm>
          <a:custGeom>
            <a:avLst/>
            <a:gdLst/>
            <a:ahLst/>
            <a:cxnLst/>
            <a:rect l="0" t="0" r="0" b="0"/>
            <a:pathLst>
              <a:path w="1" h="2628901">
                <a:moveTo>
                  <a:pt x="0" y="0"/>
                </a:moveTo>
                <a:lnTo>
                  <a:pt x="0" y="262890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9" name="Voľná forma 28"/>
          <p:cNvSpPr/>
          <p:nvPr/>
        </p:nvSpPr>
        <p:spPr>
          <a:xfrm>
            <a:off x="8661400" y="6946900"/>
            <a:ext cx="0" cy="2616200"/>
          </a:xfrm>
          <a:custGeom>
            <a:avLst/>
            <a:gdLst/>
            <a:ahLst/>
            <a:cxnLst/>
            <a:rect l="0" t="0" r="0" b="0"/>
            <a:pathLst>
              <a:path w="1" h="2616201">
                <a:moveTo>
                  <a:pt x="0" y="0"/>
                </a:moveTo>
                <a:lnTo>
                  <a:pt x="0" y="261620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12395200" y="6959600"/>
            <a:ext cx="0" cy="2590800"/>
          </a:xfrm>
          <a:custGeom>
            <a:avLst/>
            <a:gdLst/>
            <a:ahLst/>
            <a:cxnLst/>
            <a:rect l="0" t="0" r="0" b="0"/>
            <a:pathLst>
              <a:path w="1" h="2590801">
                <a:moveTo>
                  <a:pt x="0" y="0"/>
                </a:moveTo>
                <a:lnTo>
                  <a:pt x="0" y="259080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Skupina 32"/>
          <p:cNvGrpSpPr>
            <a:grpSpLocks/>
          </p:cNvGrpSpPr>
          <p:nvPr/>
        </p:nvGrpSpPr>
        <p:grpSpPr bwMode="auto">
          <a:xfrm>
            <a:off x="2781300" y="673100"/>
            <a:ext cx="12496800" cy="6235700"/>
            <a:chOff x="2781300" y="673100"/>
            <a:chExt cx="12496800" cy="6235700"/>
          </a:xfrm>
        </p:grpSpPr>
        <p:pic>
          <p:nvPicPr>
            <p:cNvPr id="13339" name="Obrázok 1" descr="tempimage121.tiff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1300" y="673100"/>
              <a:ext cx="12496800" cy="623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0" name="Obrázok 2" descr="tempimage122.tiff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8800" y="2628900"/>
              <a:ext cx="4064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1" name="Obrázok 3" descr="tempimage123.tiff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76300" y="3225800"/>
              <a:ext cx="4318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5" name="BlokTextu 4"/>
          <p:cNvSpPr txBox="1">
            <a:spLocks noChangeArrowheads="1"/>
          </p:cNvSpPr>
          <p:nvPr/>
        </p:nvSpPr>
        <p:spPr bwMode="auto">
          <a:xfrm>
            <a:off x="2705100" y="6972300"/>
            <a:ext cx="2946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Bratislavský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8801100" y="7658100"/>
            <a:ext cx="3454400" cy="533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33" b="1">
                <a:solidFill>
                  <a:srgbClr val="C00000"/>
                </a:solidFill>
                <a:latin typeface="Arial Black"/>
                <a:cs typeface="+mn-cs"/>
              </a:rPr>
              <a:t>Banskobystrický</a:t>
            </a:r>
          </a:p>
        </p:txBody>
      </p:sp>
      <p:sp>
        <p:nvSpPr>
          <p:cNvPr id="13317" name="BlokTextu 6"/>
          <p:cNvSpPr txBox="1">
            <a:spLocks noChangeArrowheads="1"/>
          </p:cNvSpPr>
          <p:nvPr/>
        </p:nvSpPr>
        <p:spPr bwMode="auto">
          <a:xfrm>
            <a:off x="2667000" y="7658100"/>
            <a:ext cx="2209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Trnavský</a:t>
            </a:r>
          </a:p>
        </p:txBody>
      </p:sp>
      <p:sp>
        <p:nvSpPr>
          <p:cNvPr id="13318" name="BlokTextu 7"/>
          <p:cNvSpPr txBox="1">
            <a:spLocks noChangeArrowheads="1"/>
          </p:cNvSpPr>
          <p:nvPr/>
        </p:nvSpPr>
        <p:spPr bwMode="auto">
          <a:xfrm>
            <a:off x="8813800" y="6997700"/>
            <a:ext cx="1930400" cy="596900"/>
          </a:xfrm>
          <a:prstGeom prst="rect">
            <a:avLst/>
          </a:prstGeom>
          <a:solidFill>
            <a:srgbClr val="FFFF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Žilinský</a:t>
            </a:r>
          </a:p>
        </p:txBody>
      </p:sp>
      <p:sp>
        <p:nvSpPr>
          <p:cNvPr id="13319" name="BlokTextu 8"/>
          <p:cNvSpPr txBox="1">
            <a:spLocks noChangeArrowheads="1"/>
          </p:cNvSpPr>
          <p:nvPr/>
        </p:nvSpPr>
        <p:spPr bwMode="auto">
          <a:xfrm>
            <a:off x="8839200" y="8293100"/>
            <a:ext cx="2463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Prešovský</a:t>
            </a:r>
          </a:p>
        </p:txBody>
      </p:sp>
      <p:sp>
        <p:nvSpPr>
          <p:cNvPr id="13320" name="BlokTextu 9"/>
          <p:cNvSpPr txBox="1">
            <a:spLocks noChangeArrowheads="1"/>
          </p:cNvSpPr>
          <p:nvPr/>
        </p:nvSpPr>
        <p:spPr bwMode="auto">
          <a:xfrm>
            <a:off x="2641600" y="8915400"/>
            <a:ext cx="28956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Trenčiansky</a:t>
            </a:r>
          </a:p>
        </p:txBody>
      </p:sp>
      <p:sp>
        <p:nvSpPr>
          <p:cNvPr id="13321" name="BlokTextu 10"/>
          <p:cNvSpPr txBox="1">
            <a:spLocks noChangeArrowheads="1"/>
          </p:cNvSpPr>
          <p:nvPr/>
        </p:nvSpPr>
        <p:spPr bwMode="auto">
          <a:xfrm>
            <a:off x="8877300" y="8915400"/>
            <a:ext cx="1968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Košický</a:t>
            </a:r>
          </a:p>
        </p:txBody>
      </p:sp>
      <p:sp>
        <p:nvSpPr>
          <p:cNvPr id="13322" name="BlokTextu 11"/>
          <p:cNvSpPr txBox="1">
            <a:spLocks noChangeArrowheads="1"/>
          </p:cNvSpPr>
          <p:nvPr/>
        </p:nvSpPr>
        <p:spPr bwMode="auto">
          <a:xfrm>
            <a:off x="2679700" y="8305800"/>
            <a:ext cx="2463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Nitriansky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1968500" y="203200"/>
            <a:ext cx="13919200" cy="19050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67" b="1">
                <a:solidFill>
                  <a:srgbClr val="C00000"/>
                </a:solidFill>
                <a:latin typeface="Arial Black"/>
                <a:cs typeface="+mn-cs"/>
              </a:rPr>
              <a:t>9.Napíš, koľko miest s počtom obyvateľov nad 50 000 je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67" b="1">
                <a:solidFill>
                  <a:srgbClr val="C00000"/>
                </a:solidFill>
                <a:latin typeface="Arial Black"/>
                <a:cs typeface="+mn-cs"/>
              </a:rPr>
              <a:t>v jednotlivých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67" b="1">
                <a:solidFill>
                  <a:srgbClr val="C00000"/>
                </a:solidFill>
                <a:latin typeface="Arial Black"/>
                <a:cs typeface="+mn-cs"/>
              </a:rPr>
              <a:t>krajoch.</a:t>
            </a:r>
            <a:endParaRPr lang="sk-SK" sz="3467" b="1">
              <a:solidFill>
                <a:srgbClr val="C00000"/>
              </a:solidFill>
              <a:latin typeface="Arial Black"/>
              <a:cs typeface="+mn-cs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305675" y="7600950"/>
            <a:ext cx="469900" cy="6604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1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7305675" y="8320088"/>
            <a:ext cx="508000" cy="6604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1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7234238" y="6953250"/>
            <a:ext cx="469900" cy="6604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0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7234238" y="9040813"/>
            <a:ext cx="5080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2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13642975" y="7024688"/>
            <a:ext cx="4699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2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13642975" y="7672388"/>
            <a:ext cx="4699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1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13642975" y="8393113"/>
            <a:ext cx="4699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2</a:t>
            </a:r>
          </a:p>
        </p:txBody>
      </p:sp>
      <p:sp>
        <p:nvSpPr>
          <p:cNvPr id="24" name="Voľná forma 23"/>
          <p:cNvSpPr/>
          <p:nvPr/>
        </p:nvSpPr>
        <p:spPr>
          <a:xfrm>
            <a:off x="2565400" y="6908800"/>
            <a:ext cx="12509500" cy="2654300"/>
          </a:xfrm>
          <a:custGeom>
            <a:avLst/>
            <a:gdLst/>
            <a:ahLst/>
            <a:cxnLst/>
            <a:rect l="0" t="0" r="0" b="0"/>
            <a:pathLst>
              <a:path w="12509501" h="2654301">
                <a:moveTo>
                  <a:pt x="0" y="0"/>
                </a:moveTo>
                <a:lnTo>
                  <a:pt x="0" y="0"/>
                </a:lnTo>
                <a:lnTo>
                  <a:pt x="12509500" y="0"/>
                </a:lnTo>
                <a:lnTo>
                  <a:pt x="12509500" y="2654300"/>
                </a:lnTo>
                <a:lnTo>
                  <a:pt x="0" y="2654300"/>
                </a:lnTo>
                <a:close/>
              </a:path>
            </a:pathLst>
          </a:cu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2616200" y="8255000"/>
            <a:ext cx="12446000" cy="0"/>
          </a:xfrm>
          <a:custGeom>
            <a:avLst/>
            <a:gdLst/>
            <a:ahLst/>
            <a:cxnLst/>
            <a:rect l="0" t="0" r="0" b="0"/>
            <a:pathLst>
              <a:path w="12446001" h="1">
                <a:moveTo>
                  <a:pt x="0" y="0"/>
                </a:moveTo>
                <a:lnTo>
                  <a:pt x="12446000" y="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2603500" y="7569200"/>
            <a:ext cx="12433300" cy="0"/>
          </a:xfrm>
          <a:custGeom>
            <a:avLst/>
            <a:gdLst/>
            <a:ahLst/>
            <a:cxnLst/>
            <a:rect l="0" t="0" r="0" b="0"/>
            <a:pathLst>
              <a:path w="12433301" h="1">
                <a:moveTo>
                  <a:pt x="0" y="0"/>
                </a:moveTo>
                <a:lnTo>
                  <a:pt x="12433300" y="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2603500" y="8915400"/>
            <a:ext cx="12471400" cy="0"/>
          </a:xfrm>
          <a:custGeom>
            <a:avLst/>
            <a:gdLst/>
            <a:ahLst/>
            <a:cxnLst/>
            <a:rect l="0" t="0" r="0" b="0"/>
            <a:pathLst>
              <a:path w="12471401" h="1">
                <a:moveTo>
                  <a:pt x="0" y="0"/>
                </a:moveTo>
                <a:lnTo>
                  <a:pt x="12471400" y="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880100" y="6959600"/>
            <a:ext cx="0" cy="2628900"/>
          </a:xfrm>
          <a:custGeom>
            <a:avLst/>
            <a:gdLst/>
            <a:ahLst/>
            <a:cxnLst/>
            <a:rect l="0" t="0" r="0" b="0"/>
            <a:pathLst>
              <a:path w="1" h="2628901">
                <a:moveTo>
                  <a:pt x="0" y="0"/>
                </a:moveTo>
                <a:lnTo>
                  <a:pt x="0" y="262890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9" name="Voľná forma 28"/>
          <p:cNvSpPr/>
          <p:nvPr/>
        </p:nvSpPr>
        <p:spPr>
          <a:xfrm>
            <a:off x="8661400" y="6946900"/>
            <a:ext cx="0" cy="2616200"/>
          </a:xfrm>
          <a:custGeom>
            <a:avLst/>
            <a:gdLst/>
            <a:ahLst/>
            <a:cxnLst/>
            <a:rect l="0" t="0" r="0" b="0"/>
            <a:pathLst>
              <a:path w="1" h="2616201">
                <a:moveTo>
                  <a:pt x="0" y="0"/>
                </a:moveTo>
                <a:lnTo>
                  <a:pt x="0" y="261620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12395200" y="6959600"/>
            <a:ext cx="0" cy="2590800"/>
          </a:xfrm>
          <a:custGeom>
            <a:avLst/>
            <a:gdLst/>
            <a:ahLst/>
            <a:cxnLst/>
            <a:rect l="0" t="0" r="0" b="0"/>
            <a:pathLst>
              <a:path w="1" h="2590801">
                <a:moveTo>
                  <a:pt x="0" y="0"/>
                </a:moveTo>
                <a:lnTo>
                  <a:pt x="0" y="259080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4" name="BlokTextu 33"/>
          <p:cNvSpPr txBox="1"/>
          <p:nvPr/>
        </p:nvSpPr>
        <p:spPr>
          <a:xfrm>
            <a:off x="13676313" y="8980488"/>
            <a:ext cx="327025" cy="433387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Skupina 32"/>
          <p:cNvGrpSpPr>
            <a:grpSpLocks/>
          </p:cNvGrpSpPr>
          <p:nvPr/>
        </p:nvGrpSpPr>
        <p:grpSpPr bwMode="auto">
          <a:xfrm>
            <a:off x="2781300" y="673100"/>
            <a:ext cx="12496800" cy="6235700"/>
            <a:chOff x="2781300" y="673100"/>
            <a:chExt cx="12496800" cy="6235700"/>
          </a:xfrm>
        </p:grpSpPr>
        <p:pic>
          <p:nvPicPr>
            <p:cNvPr id="14363" name="Obrázok 1" descr="tempimage131.tiff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1300" y="673100"/>
              <a:ext cx="12496800" cy="623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Obrázok 2" descr="tempimage132.tiff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8800" y="2628900"/>
              <a:ext cx="4064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Obrázok 3" descr="tempimage133.tiff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76300" y="3225800"/>
              <a:ext cx="4318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BlokTextu 4"/>
          <p:cNvSpPr txBox="1">
            <a:spLocks noChangeArrowheads="1"/>
          </p:cNvSpPr>
          <p:nvPr/>
        </p:nvSpPr>
        <p:spPr bwMode="auto">
          <a:xfrm>
            <a:off x="2705100" y="6972300"/>
            <a:ext cx="2946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Bratislavský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8801100" y="7658100"/>
            <a:ext cx="3454400" cy="533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33" b="1">
                <a:solidFill>
                  <a:srgbClr val="C00000"/>
                </a:solidFill>
                <a:latin typeface="Arial Black"/>
                <a:cs typeface="+mn-cs"/>
              </a:rPr>
              <a:t>Banskobystrický</a:t>
            </a:r>
          </a:p>
        </p:txBody>
      </p:sp>
      <p:sp>
        <p:nvSpPr>
          <p:cNvPr id="14341" name="BlokTextu 6"/>
          <p:cNvSpPr txBox="1">
            <a:spLocks noChangeArrowheads="1"/>
          </p:cNvSpPr>
          <p:nvPr/>
        </p:nvSpPr>
        <p:spPr bwMode="auto">
          <a:xfrm>
            <a:off x="2667000" y="7658100"/>
            <a:ext cx="2209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Trnavský</a:t>
            </a:r>
          </a:p>
        </p:txBody>
      </p:sp>
      <p:sp>
        <p:nvSpPr>
          <p:cNvPr id="14342" name="BlokTextu 7"/>
          <p:cNvSpPr txBox="1">
            <a:spLocks noChangeArrowheads="1"/>
          </p:cNvSpPr>
          <p:nvPr/>
        </p:nvSpPr>
        <p:spPr bwMode="auto">
          <a:xfrm>
            <a:off x="8813800" y="6997700"/>
            <a:ext cx="1930400" cy="596900"/>
          </a:xfrm>
          <a:prstGeom prst="rect">
            <a:avLst/>
          </a:prstGeom>
          <a:solidFill>
            <a:srgbClr val="FFFF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Žilinský</a:t>
            </a:r>
          </a:p>
        </p:txBody>
      </p:sp>
      <p:sp>
        <p:nvSpPr>
          <p:cNvPr id="14343" name="BlokTextu 8"/>
          <p:cNvSpPr txBox="1">
            <a:spLocks noChangeArrowheads="1"/>
          </p:cNvSpPr>
          <p:nvPr/>
        </p:nvSpPr>
        <p:spPr bwMode="auto">
          <a:xfrm>
            <a:off x="8839200" y="8293100"/>
            <a:ext cx="2463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Prešovský</a:t>
            </a:r>
          </a:p>
        </p:txBody>
      </p:sp>
      <p:sp>
        <p:nvSpPr>
          <p:cNvPr id="14344" name="BlokTextu 9"/>
          <p:cNvSpPr txBox="1">
            <a:spLocks noChangeArrowheads="1"/>
          </p:cNvSpPr>
          <p:nvPr/>
        </p:nvSpPr>
        <p:spPr bwMode="auto">
          <a:xfrm>
            <a:off x="2641600" y="8915400"/>
            <a:ext cx="28956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Trenčiansky</a:t>
            </a:r>
          </a:p>
        </p:txBody>
      </p:sp>
      <p:sp>
        <p:nvSpPr>
          <p:cNvPr id="14345" name="BlokTextu 10"/>
          <p:cNvSpPr txBox="1">
            <a:spLocks noChangeArrowheads="1"/>
          </p:cNvSpPr>
          <p:nvPr/>
        </p:nvSpPr>
        <p:spPr bwMode="auto">
          <a:xfrm>
            <a:off x="8877300" y="8915400"/>
            <a:ext cx="1968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Košický</a:t>
            </a:r>
          </a:p>
        </p:txBody>
      </p:sp>
      <p:sp>
        <p:nvSpPr>
          <p:cNvPr id="14346" name="BlokTextu 11"/>
          <p:cNvSpPr txBox="1">
            <a:spLocks noChangeArrowheads="1"/>
          </p:cNvSpPr>
          <p:nvPr/>
        </p:nvSpPr>
        <p:spPr bwMode="auto">
          <a:xfrm>
            <a:off x="2679700" y="8305800"/>
            <a:ext cx="2463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Nitriansky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1968500" y="203200"/>
            <a:ext cx="13919200" cy="19050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67" b="1">
                <a:solidFill>
                  <a:srgbClr val="C00000"/>
                </a:solidFill>
                <a:latin typeface="Arial Black"/>
                <a:cs typeface="+mn-cs"/>
              </a:rPr>
              <a:t>10. Napíš, koľko miest s počtom obyvateľov pod 50 000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67" b="1">
                <a:solidFill>
                  <a:srgbClr val="C00000"/>
                </a:solidFill>
                <a:latin typeface="Arial Black"/>
                <a:cs typeface="+mn-cs"/>
              </a:rPr>
              <a:t>je v jednotlivých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67" b="1">
                <a:solidFill>
                  <a:srgbClr val="C00000"/>
                </a:solidFill>
                <a:latin typeface="Arial Black"/>
                <a:cs typeface="+mn-cs"/>
              </a:rPr>
              <a:t>krajoch.</a:t>
            </a:r>
            <a:endParaRPr lang="sk-SK" sz="3467" b="1">
              <a:solidFill>
                <a:srgbClr val="C00000"/>
              </a:solidFill>
              <a:latin typeface="Arial Black"/>
              <a:cs typeface="+mn-cs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378700" y="7600950"/>
            <a:ext cx="469900" cy="6604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2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13569950" y="8921750"/>
            <a:ext cx="508000" cy="6350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4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7378700" y="8248650"/>
            <a:ext cx="508000" cy="6604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5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7305675" y="6953250"/>
            <a:ext cx="508000" cy="6604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4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7378700" y="8969375"/>
            <a:ext cx="5080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5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13569950" y="6953250"/>
            <a:ext cx="4699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6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13642975" y="7626350"/>
            <a:ext cx="508000" cy="6350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4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13642975" y="8320088"/>
            <a:ext cx="4699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3</a:t>
            </a:r>
          </a:p>
        </p:txBody>
      </p:sp>
      <p:sp>
        <p:nvSpPr>
          <p:cNvPr id="24" name="Voľná forma 23"/>
          <p:cNvSpPr/>
          <p:nvPr/>
        </p:nvSpPr>
        <p:spPr>
          <a:xfrm>
            <a:off x="2565400" y="6908800"/>
            <a:ext cx="12509500" cy="2654300"/>
          </a:xfrm>
          <a:custGeom>
            <a:avLst/>
            <a:gdLst/>
            <a:ahLst/>
            <a:cxnLst/>
            <a:rect l="0" t="0" r="0" b="0"/>
            <a:pathLst>
              <a:path w="12509501" h="2654301">
                <a:moveTo>
                  <a:pt x="0" y="0"/>
                </a:moveTo>
                <a:lnTo>
                  <a:pt x="0" y="0"/>
                </a:lnTo>
                <a:lnTo>
                  <a:pt x="12509500" y="0"/>
                </a:lnTo>
                <a:lnTo>
                  <a:pt x="12509500" y="2654300"/>
                </a:lnTo>
                <a:lnTo>
                  <a:pt x="0" y="2654300"/>
                </a:lnTo>
                <a:close/>
              </a:path>
            </a:pathLst>
          </a:cu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5" name="Voľná forma 24"/>
          <p:cNvSpPr/>
          <p:nvPr/>
        </p:nvSpPr>
        <p:spPr>
          <a:xfrm>
            <a:off x="2616200" y="8255000"/>
            <a:ext cx="12446000" cy="0"/>
          </a:xfrm>
          <a:custGeom>
            <a:avLst/>
            <a:gdLst/>
            <a:ahLst/>
            <a:cxnLst/>
            <a:rect l="0" t="0" r="0" b="0"/>
            <a:pathLst>
              <a:path w="12446001" h="1">
                <a:moveTo>
                  <a:pt x="0" y="0"/>
                </a:moveTo>
                <a:lnTo>
                  <a:pt x="12446000" y="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6" name="Voľná forma 25"/>
          <p:cNvSpPr/>
          <p:nvPr/>
        </p:nvSpPr>
        <p:spPr>
          <a:xfrm>
            <a:off x="2603500" y="7569200"/>
            <a:ext cx="12433300" cy="0"/>
          </a:xfrm>
          <a:custGeom>
            <a:avLst/>
            <a:gdLst/>
            <a:ahLst/>
            <a:cxnLst/>
            <a:rect l="0" t="0" r="0" b="0"/>
            <a:pathLst>
              <a:path w="12433301" h="1">
                <a:moveTo>
                  <a:pt x="0" y="0"/>
                </a:moveTo>
                <a:lnTo>
                  <a:pt x="12433300" y="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7" name="Voľná forma 26"/>
          <p:cNvSpPr/>
          <p:nvPr/>
        </p:nvSpPr>
        <p:spPr>
          <a:xfrm>
            <a:off x="2603500" y="8915400"/>
            <a:ext cx="12471400" cy="0"/>
          </a:xfrm>
          <a:custGeom>
            <a:avLst/>
            <a:gdLst/>
            <a:ahLst/>
            <a:cxnLst/>
            <a:rect l="0" t="0" r="0" b="0"/>
            <a:pathLst>
              <a:path w="12471401" h="1">
                <a:moveTo>
                  <a:pt x="0" y="0"/>
                </a:moveTo>
                <a:lnTo>
                  <a:pt x="12471400" y="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" name="Voľná forma 27"/>
          <p:cNvSpPr/>
          <p:nvPr/>
        </p:nvSpPr>
        <p:spPr>
          <a:xfrm>
            <a:off x="5880100" y="6959600"/>
            <a:ext cx="0" cy="2628900"/>
          </a:xfrm>
          <a:custGeom>
            <a:avLst/>
            <a:gdLst/>
            <a:ahLst/>
            <a:cxnLst/>
            <a:rect l="0" t="0" r="0" b="0"/>
            <a:pathLst>
              <a:path w="1" h="2628901">
                <a:moveTo>
                  <a:pt x="0" y="0"/>
                </a:moveTo>
                <a:lnTo>
                  <a:pt x="0" y="262890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9" name="Voľná forma 28"/>
          <p:cNvSpPr/>
          <p:nvPr/>
        </p:nvSpPr>
        <p:spPr>
          <a:xfrm>
            <a:off x="8661400" y="6946900"/>
            <a:ext cx="0" cy="2616200"/>
          </a:xfrm>
          <a:custGeom>
            <a:avLst/>
            <a:gdLst/>
            <a:ahLst/>
            <a:cxnLst/>
            <a:rect l="0" t="0" r="0" b="0"/>
            <a:pathLst>
              <a:path w="1" h="2616201">
                <a:moveTo>
                  <a:pt x="0" y="0"/>
                </a:moveTo>
                <a:lnTo>
                  <a:pt x="0" y="261620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" name="Voľná forma 29"/>
          <p:cNvSpPr/>
          <p:nvPr/>
        </p:nvSpPr>
        <p:spPr>
          <a:xfrm>
            <a:off x="12395200" y="6959600"/>
            <a:ext cx="0" cy="2590800"/>
          </a:xfrm>
          <a:custGeom>
            <a:avLst/>
            <a:gdLst/>
            <a:ahLst/>
            <a:cxnLst/>
            <a:rect l="0" t="0" r="0" b="0"/>
            <a:pathLst>
              <a:path w="1" h="2590801">
                <a:moveTo>
                  <a:pt x="0" y="0"/>
                </a:moveTo>
                <a:lnTo>
                  <a:pt x="0" y="259080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ok 1" descr="tempimage141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300" y="2438400"/>
            <a:ext cx="59309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Obrázok 2" descr="tempimage142.tif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0500" y="2425700"/>
            <a:ext cx="589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BlokTextu 3"/>
          <p:cNvSpPr txBox="1">
            <a:spLocks noChangeArrowheads="1"/>
          </p:cNvSpPr>
          <p:nvPr/>
        </p:nvSpPr>
        <p:spPr bwMode="auto">
          <a:xfrm>
            <a:off x="2841625" y="635000"/>
            <a:ext cx="126015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pt-BR" sz="4400" b="1">
                <a:solidFill>
                  <a:srgbClr val="C00000"/>
                </a:solidFill>
                <a:latin typeface="Arial Black" pitchFamily="34" charset="0"/>
              </a:rPr>
              <a:t>Mestá s počtom obyvateľov nad 100 000.</a:t>
            </a:r>
            <a:endParaRPr lang="sk-SK" sz="4400" b="1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3784600" y="7569200"/>
            <a:ext cx="32337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4400" b="1">
                <a:solidFill>
                  <a:srgbClr val="C00000"/>
                </a:solidFill>
                <a:latin typeface="Arial Black" pitchFamily="34" charset="0"/>
              </a:rPr>
              <a:t>Bratislava</a:t>
            </a:r>
          </a:p>
        </p:txBody>
      </p:sp>
      <p:sp>
        <p:nvSpPr>
          <p:cNvPr id="6" name="BlokTextu 5"/>
          <p:cNvSpPr txBox="1">
            <a:spLocks noChangeArrowheads="1"/>
          </p:cNvSpPr>
          <p:nvPr/>
        </p:nvSpPr>
        <p:spPr bwMode="auto">
          <a:xfrm>
            <a:off x="11379200" y="7620000"/>
            <a:ext cx="31273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4400" b="1">
                <a:solidFill>
                  <a:srgbClr val="C00000"/>
                </a:solidFill>
                <a:latin typeface="Arial Black" pitchFamily="34" charset="0"/>
              </a:rPr>
              <a:t>Košice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ok 1" descr="tempimage151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2700" y="5156200"/>
            <a:ext cx="4038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Obrázok 2" descr="tempimage152.tif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1700" y="1485900"/>
            <a:ext cx="44069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Obrázok 3" descr="tempimage153.tiff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092700"/>
            <a:ext cx="42037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Obrázok 4" descr="tempimage154.tiff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91900" y="1447800"/>
            <a:ext cx="45085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Obrázok 5" descr="tempimage155.tiff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5168900"/>
            <a:ext cx="3962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Obrázok 6" descr="tempimage156.tiff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56400" y="1333500"/>
            <a:ext cx="4508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BlokTextu 7"/>
          <p:cNvSpPr txBox="1">
            <a:spLocks noChangeArrowheads="1"/>
          </p:cNvSpPr>
          <p:nvPr/>
        </p:nvSpPr>
        <p:spPr bwMode="auto">
          <a:xfrm>
            <a:off x="1689100" y="444500"/>
            <a:ext cx="14401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sk-SK" sz="4400" b="1">
                <a:solidFill>
                  <a:srgbClr val="C00000"/>
                </a:solidFill>
                <a:latin typeface="Arial Black" pitchFamily="34" charset="0"/>
              </a:rPr>
              <a:t>Krajské mestá - s počtom obyvateľov nad 50 000</a:t>
            </a:r>
          </a:p>
        </p:txBody>
      </p:sp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2552700" y="4356100"/>
            <a:ext cx="2387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sk-SK" sz="3600" b="1">
                <a:solidFill>
                  <a:srgbClr val="C00000"/>
                </a:solidFill>
                <a:latin typeface="Arial Black" pitchFamily="34" charset="0"/>
              </a:rPr>
              <a:t>Trnava</a:t>
            </a:r>
          </a:p>
        </p:txBody>
      </p:sp>
      <p:sp>
        <p:nvSpPr>
          <p:cNvPr id="10" name="BlokTextu 9"/>
          <p:cNvSpPr txBox="1">
            <a:spLocks noChangeArrowheads="1"/>
          </p:cNvSpPr>
          <p:nvPr/>
        </p:nvSpPr>
        <p:spPr bwMode="auto">
          <a:xfrm>
            <a:off x="7912100" y="4419600"/>
            <a:ext cx="24177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sk-SK" sz="3600" b="1">
                <a:solidFill>
                  <a:srgbClr val="C00000"/>
                </a:solidFill>
                <a:latin typeface="Arial Black" pitchFamily="34" charset="0"/>
              </a:rPr>
              <a:t>Trenčín</a:t>
            </a:r>
          </a:p>
        </p:txBody>
      </p:sp>
      <p:sp>
        <p:nvSpPr>
          <p:cNvPr id="11" name="BlokTextu 10"/>
          <p:cNvSpPr txBox="1">
            <a:spLocks noChangeArrowheads="1"/>
          </p:cNvSpPr>
          <p:nvPr/>
        </p:nvSpPr>
        <p:spPr bwMode="auto">
          <a:xfrm>
            <a:off x="12954000" y="4432300"/>
            <a:ext cx="22002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sk-SK" sz="3600" b="1">
                <a:solidFill>
                  <a:srgbClr val="C00000"/>
                </a:solidFill>
                <a:latin typeface="Arial Black" pitchFamily="34" charset="0"/>
              </a:rPr>
              <a:t>Nitra</a:t>
            </a:r>
          </a:p>
        </p:txBody>
      </p:sp>
      <p:sp>
        <p:nvSpPr>
          <p:cNvPr id="12" name="BlokTextu 11"/>
          <p:cNvSpPr txBox="1">
            <a:spLocks noChangeArrowheads="1"/>
          </p:cNvSpPr>
          <p:nvPr/>
        </p:nvSpPr>
        <p:spPr bwMode="auto">
          <a:xfrm>
            <a:off x="2349500" y="8331200"/>
            <a:ext cx="4127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sk-SK" sz="3600" b="1">
                <a:solidFill>
                  <a:srgbClr val="C00000"/>
                </a:solidFill>
                <a:latin typeface="Arial Black" pitchFamily="34" charset="0"/>
              </a:rPr>
              <a:t>Banská Bystrica</a:t>
            </a:r>
          </a:p>
        </p:txBody>
      </p:sp>
      <p:sp>
        <p:nvSpPr>
          <p:cNvPr id="13" name="BlokTextu 12"/>
          <p:cNvSpPr txBox="1">
            <a:spLocks noChangeArrowheads="1"/>
          </p:cNvSpPr>
          <p:nvPr/>
        </p:nvSpPr>
        <p:spPr bwMode="auto">
          <a:xfrm>
            <a:off x="8089900" y="8318500"/>
            <a:ext cx="2168525" cy="660400"/>
          </a:xfrm>
          <a:prstGeom prst="rect">
            <a:avLst/>
          </a:prstGeom>
          <a:solidFill>
            <a:srgbClr val="FFFF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sk-SK" sz="3600" b="1">
                <a:solidFill>
                  <a:srgbClr val="C00000"/>
                </a:solidFill>
                <a:latin typeface="Arial Black" pitchFamily="34" charset="0"/>
              </a:rPr>
              <a:t>Prešov</a:t>
            </a:r>
          </a:p>
        </p:txBody>
      </p:sp>
      <p:sp>
        <p:nvSpPr>
          <p:cNvPr id="14" name="BlokTextu 13"/>
          <p:cNvSpPr txBox="1">
            <a:spLocks noChangeArrowheads="1"/>
          </p:cNvSpPr>
          <p:nvPr/>
        </p:nvSpPr>
        <p:spPr bwMode="auto">
          <a:xfrm>
            <a:off x="12534900" y="8280400"/>
            <a:ext cx="2763838" cy="660400"/>
          </a:xfrm>
          <a:prstGeom prst="rect">
            <a:avLst/>
          </a:prstGeom>
          <a:solidFill>
            <a:srgbClr val="FFFF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sk-SK" sz="3600" b="1">
                <a:solidFill>
                  <a:srgbClr val="C00000"/>
                </a:solidFill>
                <a:latin typeface="Arial Black" pitchFamily="34" charset="0"/>
              </a:rPr>
              <a:t>Žilina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ok 1" descr="tempimage161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700" y="1574800"/>
            <a:ext cx="4152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Obrázok 2" descr="tempimage162.tif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7700" y="1447800"/>
            <a:ext cx="4152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Obrázok 3" descr="tempimage163.tiff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2700" y="5676900"/>
            <a:ext cx="42164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Obrázok 4" descr="tempimage164.tiff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66500" y="1447800"/>
            <a:ext cx="3886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Obrázok 5" descr="tempimage165.tiff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53800" y="5473700"/>
            <a:ext cx="42926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1010900" y="8431213"/>
            <a:ext cx="5105400" cy="12700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Trenčianske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 Teplice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8153400" y="4406900"/>
            <a:ext cx="19939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Bojnice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213100" y="8724900"/>
            <a:ext cx="23368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Piešťany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6692900" y="8575675"/>
            <a:ext cx="4813300" cy="12700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Turčianske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Teplice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2667000" y="4457700"/>
            <a:ext cx="3721100" cy="12700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Bardejovské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 kúpele</a:t>
            </a:r>
          </a:p>
        </p:txBody>
      </p:sp>
      <p:pic>
        <p:nvPicPr>
          <p:cNvPr id="17420" name="Obrázok 11" descr="tempimage1611.tiff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2000" y="5410200"/>
            <a:ext cx="40386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lokTextu 12"/>
          <p:cNvSpPr txBox="1"/>
          <p:nvPr/>
        </p:nvSpPr>
        <p:spPr>
          <a:xfrm>
            <a:off x="11122025" y="4300538"/>
            <a:ext cx="4876800" cy="1295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Rajecké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Teplice</a:t>
            </a:r>
          </a:p>
        </p:txBody>
      </p:sp>
      <p:pic>
        <p:nvPicPr>
          <p:cNvPr id="17422" name="Obrázok 13" descr="tempimage1613.tiff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8100" y="4457700"/>
            <a:ext cx="1143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Obrázok 14" descr="tempimage1614.tiff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28300" y="4394200"/>
            <a:ext cx="1143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Obrázok 15" descr="tempimage1615.tiff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61100" y="8674100"/>
            <a:ext cx="1143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Obrázok 16" descr="tempimage1616.tiff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56900" y="8724900"/>
            <a:ext cx="1143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Obrázok 17" descr="tempimage1617.tiff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79900" y="101600"/>
            <a:ext cx="19177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BlokTextu 18"/>
          <p:cNvSpPr txBox="1"/>
          <p:nvPr/>
        </p:nvSpPr>
        <p:spPr>
          <a:xfrm>
            <a:off x="6807200" y="304800"/>
            <a:ext cx="5181600" cy="8763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667" b="1" dirty="0">
                <a:solidFill>
                  <a:srgbClr val="C00000"/>
                </a:solidFill>
                <a:latin typeface="Arial Black"/>
                <a:cs typeface="+mn-cs"/>
              </a:rPr>
              <a:t>Kúpeľné mestá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59100" y="1727200"/>
            <a:ext cx="10909300" cy="8890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800" b="1">
                <a:solidFill>
                  <a:srgbClr val="C00000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 Black"/>
                <a:cs typeface="+mn-cs"/>
              </a:rPr>
              <a:t>Opakujeme: veľkosť miest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416300" y="63500"/>
            <a:ext cx="9867900" cy="17526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9600" b="1">
                <a:solidFill>
                  <a:srgbClr val="C00000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 Black"/>
                <a:cs typeface="+mn-cs"/>
              </a:rPr>
              <a:t>VYSVETLIVKY</a:t>
            </a:r>
          </a:p>
        </p:txBody>
      </p:sp>
      <p:pic>
        <p:nvPicPr>
          <p:cNvPr id="3076" name="Obrázok 3" descr="tempimage23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6680200"/>
            <a:ext cx="8763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Obrázok 4" descr="tempimage24.tif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7400" y="5575300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Obrázok 5" descr="tempimage25.tiff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7400" y="4318000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ok 6" descr="tempimage26.tiff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7700" y="7874000"/>
            <a:ext cx="1143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4686300" y="4254500"/>
            <a:ext cx="2933700" cy="6350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malé mestá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497388" y="5308600"/>
            <a:ext cx="3378200" cy="12700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stredne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veľké mestá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641850" y="6821488"/>
            <a:ext cx="2933700" cy="6477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veľkomestá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281488" y="7756525"/>
            <a:ext cx="3378200" cy="11938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kúpeľné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mestá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8313738" y="4156075"/>
            <a:ext cx="5410200" cy="1295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67" b="1" dirty="0">
                <a:solidFill>
                  <a:srgbClr val="C00000"/>
                </a:solidFill>
                <a:latin typeface="Arial Black"/>
                <a:cs typeface="+mn-cs"/>
              </a:rPr>
              <a:t>s počtom obyvateľov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67" b="1" dirty="0">
                <a:solidFill>
                  <a:srgbClr val="C00000"/>
                </a:solidFill>
                <a:latin typeface="Arial Black"/>
                <a:cs typeface="+mn-cs"/>
              </a:rPr>
              <a:t>pod 50 000</a:t>
            </a:r>
            <a:endParaRPr lang="sk-SK" sz="3467" b="1" dirty="0">
              <a:solidFill>
                <a:srgbClr val="C00000"/>
              </a:solidFill>
              <a:latin typeface="Arial Black"/>
              <a:cs typeface="+mn-cs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8313738" y="5308600"/>
            <a:ext cx="5410200" cy="1295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67" b="1" dirty="0">
                <a:solidFill>
                  <a:srgbClr val="C00000"/>
                </a:solidFill>
                <a:latin typeface="Arial Black"/>
                <a:cs typeface="+mn-cs"/>
              </a:rPr>
              <a:t>s počtom obyvateľov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67" b="1" dirty="0">
                <a:solidFill>
                  <a:srgbClr val="C00000"/>
                </a:solidFill>
                <a:latin typeface="Arial Black"/>
                <a:cs typeface="+mn-cs"/>
              </a:rPr>
              <a:t>nad 50 000</a:t>
            </a:r>
            <a:endParaRPr lang="sk-SK" sz="3467" b="1" dirty="0">
              <a:solidFill>
                <a:srgbClr val="C00000"/>
              </a:solidFill>
              <a:latin typeface="Arial Black"/>
              <a:cs typeface="+mn-cs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8313738" y="6605588"/>
            <a:ext cx="5410200" cy="1295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67" b="1" dirty="0">
                <a:solidFill>
                  <a:srgbClr val="C00000"/>
                </a:solidFill>
                <a:latin typeface="Arial Black"/>
                <a:cs typeface="+mn-cs"/>
              </a:rPr>
              <a:t>s počtom obyvateľov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67" b="1" dirty="0">
                <a:solidFill>
                  <a:srgbClr val="C00000"/>
                </a:solidFill>
                <a:latin typeface="Arial Black"/>
                <a:cs typeface="+mn-cs"/>
              </a:rPr>
              <a:t>nad 100 000</a:t>
            </a:r>
            <a:endParaRPr lang="sk-SK" sz="3467" b="1" dirty="0">
              <a:solidFill>
                <a:srgbClr val="C00000"/>
              </a:solidFill>
              <a:latin typeface="Arial Black"/>
              <a:cs typeface="+mn-cs"/>
            </a:endParaRPr>
          </a:p>
        </p:txBody>
      </p:sp>
      <p:sp>
        <p:nvSpPr>
          <p:cNvPr id="15" name="Voľná forma 14"/>
          <p:cNvSpPr/>
          <p:nvPr/>
        </p:nvSpPr>
        <p:spPr>
          <a:xfrm>
            <a:off x="2857500" y="4013200"/>
            <a:ext cx="11252200" cy="4914900"/>
          </a:xfrm>
          <a:custGeom>
            <a:avLst/>
            <a:gdLst/>
            <a:ahLst/>
            <a:cxnLst/>
            <a:rect l="0" t="0" r="0" b="0"/>
            <a:pathLst>
              <a:path w="11252201" h="4914901">
                <a:moveTo>
                  <a:pt x="0" y="0"/>
                </a:moveTo>
                <a:lnTo>
                  <a:pt x="0" y="0"/>
                </a:lnTo>
                <a:lnTo>
                  <a:pt x="11252200" y="0"/>
                </a:lnTo>
                <a:lnTo>
                  <a:pt x="11252200" y="4914900"/>
                </a:lnTo>
                <a:lnTo>
                  <a:pt x="0" y="4914900"/>
                </a:lnTo>
                <a:close/>
              </a:path>
            </a:pathLst>
          </a:cu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2882900" y="5283200"/>
            <a:ext cx="11226800" cy="0"/>
          </a:xfrm>
          <a:custGeom>
            <a:avLst/>
            <a:gdLst/>
            <a:ahLst/>
            <a:cxnLst/>
            <a:rect l="0" t="0" r="0" b="0"/>
            <a:pathLst>
              <a:path w="11226801" h="1">
                <a:moveTo>
                  <a:pt x="0" y="0"/>
                </a:moveTo>
                <a:lnTo>
                  <a:pt x="11226800" y="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2857500" y="6502400"/>
            <a:ext cx="11188700" cy="0"/>
          </a:xfrm>
          <a:custGeom>
            <a:avLst/>
            <a:gdLst/>
            <a:ahLst/>
            <a:cxnLst/>
            <a:rect l="0" t="0" r="0" b="0"/>
            <a:pathLst>
              <a:path w="11188701" h="1">
                <a:moveTo>
                  <a:pt x="0" y="0"/>
                </a:moveTo>
                <a:lnTo>
                  <a:pt x="11188700" y="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2870200" y="7721600"/>
            <a:ext cx="11226800" cy="0"/>
          </a:xfrm>
          <a:custGeom>
            <a:avLst/>
            <a:gdLst/>
            <a:ahLst/>
            <a:cxnLst/>
            <a:rect l="0" t="0" r="0" b="0"/>
            <a:pathLst>
              <a:path w="11226801" h="1">
                <a:moveTo>
                  <a:pt x="0" y="0"/>
                </a:moveTo>
                <a:lnTo>
                  <a:pt x="11226800" y="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4457700" y="4038600"/>
            <a:ext cx="0" cy="4851400"/>
          </a:xfrm>
          <a:custGeom>
            <a:avLst/>
            <a:gdLst/>
            <a:ahLst/>
            <a:cxnLst/>
            <a:rect l="0" t="0" r="0" b="0"/>
            <a:pathLst>
              <a:path w="1" h="4851401">
                <a:moveTo>
                  <a:pt x="0" y="0"/>
                </a:moveTo>
                <a:lnTo>
                  <a:pt x="0" y="485140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8013700" y="4051300"/>
            <a:ext cx="0" cy="4851400"/>
          </a:xfrm>
          <a:custGeom>
            <a:avLst/>
            <a:gdLst/>
            <a:ahLst/>
            <a:cxnLst/>
            <a:rect l="0" t="0" r="0" b="0"/>
            <a:pathLst>
              <a:path w="1" h="4851401">
                <a:moveTo>
                  <a:pt x="0" y="0"/>
                </a:moveTo>
                <a:lnTo>
                  <a:pt x="0" y="4851400"/>
                </a:lnTo>
              </a:path>
            </a:pathLst>
          </a:custGeom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tempimage32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8013" y="1347788"/>
            <a:ext cx="16764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 descr="tempimage33.tif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838" y="1492250"/>
            <a:ext cx="27051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Obrázok 4" descr="tempimage34.tiff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63100" y="7048500"/>
            <a:ext cx="52197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Obrázok 5" descr="tempimage35.tiff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4100" y="7835900"/>
            <a:ext cx="63754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2986088" y="0"/>
            <a:ext cx="12166600" cy="1295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>
                <a:solidFill>
                  <a:srgbClr val="C00000"/>
                </a:solidFill>
                <a:latin typeface="Arial Black"/>
                <a:cs typeface="+mn-cs"/>
              </a:rPr>
              <a:t>Na dnešnej hodine budeme pracovať s touto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>
                <a:solidFill>
                  <a:srgbClr val="C00000"/>
                </a:solidFill>
                <a:latin typeface="Arial Black"/>
                <a:cs typeface="+mn-cs"/>
              </a:rPr>
              <a:t>mapou a vysvetlivkami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328738" y="1276350"/>
            <a:ext cx="2590800" cy="4826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67" b="1" dirty="0">
                <a:solidFill>
                  <a:srgbClr val="C00000"/>
                </a:solidFill>
                <a:latin typeface="Arial Black"/>
                <a:cs typeface="+mn-cs"/>
              </a:rPr>
              <a:t>mierka mapy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13858875" y="773113"/>
            <a:ext cx="3009900" cy="4953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67" b="1" dirty="0">
                <a:solidFill>
                  <a:srgbClr val="C00000"/>
                </a:solidFill>
                <a:latin typeface="Arial Black"/>
                <a:cs typeface="+mn-cs"/>
              </a:rPr>
              <a:t>smerová ružica</a:t>
            </a:r>
          </a:p>
        </p:txBody>
      </p:sp>
      <p:grpSp>
        <p:nvGrpSpPr>
          <p:cNvPr id="4105" name="Skupina 13"/>
          <p:cNvGrpSpPr>
            <a:grpSpLocks/>
          </p:cNvGrpSpPr>
          <p:nvPr/>
        </p:nvGrpSpPr>
        <p:grpSpPr bwMode="auto">
          <a:xfrm>
            <a:off x="1978025" y="1204913"/>
            <a:ext cx="13347700" cy="6832600"/>
            <a:chOff x="1977356" y="1204392"/>
            <a:chExt cx="13347700" cy="6832600"/>
          </a:xfrm>
        </p:grpSpPr>
        <p:grpSp>
          <p:nvGrpSpPr>
            <p:cNvPr id="4106" name="Skupina 11"/>
            <p:cNvGrpSpPr>
              <a:grpSpLocks/>
            </p:cNvGrpSpPr>
            <p:nvPr/>
          </p:nvGrpSpPr>
          <p:grpSpPr bwMode="auto">
            <a:xfrm>
              <a:off x="1977356" y="1204392"/>
              <a:ext cx="13347700" cy="6832600"/>
              <a:chOff x="4869904" y="1965796"/>
              <a:chExt cx="13347700" cy="6832600"/>
            </a:xfrm>
          </p:grpSpPr>
          <p:pic>
            <p:nvPicPr>
              <p:cNvPr id="4108" name="Obrázok 1" descr="tempimage31.tiff"/>
              <p:cNvPicPr>
                <a:picLocks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69904" y="1965796"/>
                <a:ext cx="13347700" cy="683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9" name="Obrázok 9" descr="tempimage39.tiff"/>
              <p:cNvPicPr>
                <a:picLocks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0642600" y="3467100"/>
                <a:ext cx="393700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0" name="Obrázok 10" descr="tempimage310.tiff"/>
              <p:cNvPicPr>
                <a:picLocks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3677900" y="4102100"/>
                <a:ext cx="393700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07" name="Obrázok 12" descr="tempimage47.tiff"/>
            <p:cNvPicPr>
              <a:picLocks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498636" y="4012704"/>
              <a:ext cx="3937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ok 2" descr="tempimage42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8300" y="1117600"/>
            <a:ext cx="16764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2730500" y="152400"/>
            <a:ext cx="9334500" cy="12700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>
                <a:solidFill>
                  <a:srgbClr val="C00000"/>
                </a:solidFill>
                <a:latin typeface="Arial Black"/>
                <a:cs typeface="+mn-cs"/>
              </a:rPr>
              <a:t>1. Dobre si pozrite mapu Slovenska.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>
                <a:solidFill>
                  <a:srgbClr val="C00000"/>
                </a:solidFill>
                <a:latin typeface="Arial Black"/>
                <a:cs typeface="+mn-cs"/>
              </a:rPr>
              <a:t>    Ktoré mestá sú najväčšie?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6286500" y="8483600"/>
            <a:ext cx="5067300" cy="8509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667" b="1" dirty="0">
                <a:solidFill>
                  <a:srgbClr val="C00000"/>
                </a:solidFill>
                <a:latin typeface="Arial Black"/>
                <a:cs typeface="+mn-cs"/>
              </a:rPr>
              <a:t>BRATISLAVA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1772900" y="8458200"/>
            <a:ext cx="2730500" cy="8763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667" b="1" dirty="0">
                <a:solidFill>
                  <a:srgbClr val="C00000"/>
                </a:solidFill>
                <a:latin typeface="Arial Black"/>
                <a:cs typeface="+mn-cs"/>
              </a:rPr>
              <a:t>KOŠICE</a:t>
            </a:r>
          </a:p>
        </p:txBody>
      </p:sp>
      <p:grpSp>
        <p:nvGrpSpPr>
          <p:cNvPr id="5126" name="Skupina 9"/>
          <p:cNvGrpSpPr>
            <a:grpSpLocks/>
          </p:cNvGrpSpPr>
          <p:nvPr/>
        </p:nvGrpSpPr>
        <p:grpSpPr bwMode="auto">
          <a:xfrm>
            <a:off x="1752600" y="1460500"/>
            <a:ext cx="13982700" cy="7162800"/>
            <a:chOff x="1752600" y="1460500"/>
            <a:chExt cx="13982700" cy="7162800"/>
          </a:xfrm>
        </p:grpSpPr>
        <p:pic>
          <p:nvPicPr>
            <p:cNvPr id="5127" name="Obrázok 1" descr="tempimage41.tiff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1460500"/>
              <a:ext cx="13982700" cy="716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Obrázok 6" descr="tempimage46.tiff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55300" y="3759200"/>
              <a:ext cx="4064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Obrázok 7" descr="tempimage47.tiff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58676" y="4444752"/>
              <a:ext cx="3937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ok 1" descr="tempimage51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600" y="2311400"/>
            <a:ext cx="49530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Obrázok 2" descr="tempimage52.tif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9700" y="1638300"/>
            <a:ext cx="46482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378200" y="508000"/>
            <a:ext cx="12115800" cy="5969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67" b="1">
                <a:solidFill>
                  <a:srgbClr val="C00000"/>
                </a:solidFill>
                <a:latin typeface="Arial Black"/>
                <a:cs typeface="+mn-cs"/>
              </a:rPr>
              <a:t>2. V ktorej časti Slovenska je najviac miest?</a:t>
            </a:r>
            <a:endParaRPr lang="sk-SK" sz="3467" b="1">
              <a:solidFill>
                <a:srgbClr val="C00000"/>
              </a:solidFill>
              <a:latin typeface="Arial Black"/>
              <a:cs typeface="+mn-cs"/>
            </a:endParaRPr>
          </a:p>
        </p:txBody>
      </p:sp>
      <p:grpSp>
        <p:nvGrpSpPr>
          <p:cNvPr id="14" name="Skupina 16"/>
          <p:cNvGrpSpPr>
            <a:grpSpLocks/>
          </p:cNvGrpSpPr>
          <p:nvPr/>
        </p:nvGrpSpPr>
        <p:grpSpPr bwMode="auto">
          <a:xfrm>
            <a:off x="1409700" y="8178800"/>
            <a:ext cx="5118100" cy="800100"/>
            <a:chOff x="1409700" y="8178800"/>
            <a:chExt cx="5118100" cy="800101"/>
          </a:xfrm>
        </p:grpSpPr>
        <p:sp>
          <p:nvSpPr>
            <p:cNvPr id="8" name="Voľná forma 7"/>
            <p:cNvSpPr/>
            <p:nvPr/>
          </p:nvSpPr>
          <p:spPr>
            <a:xfrm>
              <a:off x="1409700" y="8178800"/>
              <a:ext cx="5092700" cy="800101"/>
            </a:xfrm>
            <a:custGeom>
              <a:avLst/>
              <a:gdLst/>
              <a:ahLst/>
              <a:cxnLst/>
              <a:rect l="0" t="0" r="0" b="0"/>
              <a:pathLst>
                <a:path w="5092701" h="800101">
                  <a:moveTo>
                    <a:pt x="0" y="0"/>
                  </a:moveTo>
                  <a:lnTo>
                    <a:pt x="5092700" y="0"/>
                  </a:lnTo>
                  <a:lnTo>
                    <a:pt x="5092700" y="800100"/>
                  </a:lnTo>
                  <a:lnTo>
                    <a:pt x="0" y="800100"/>
                  </a:lnTo>
                  <a:close/>
                </a:path>
              </a:pathLst>
            </a:custGeom>
            <a:solidFill>
              <a:srgbClr val="C0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1511300" y="8178800"/>
              <a:ext cx="5016500" cy="787401"/>
            </a:xfrm>
            <a:prstGeom prst="rect">
              <a:avLst/>
            </a:prstGeom>
            <a:noFill/>
          </p:spPr>
          <p:txBody>
            <a:bodyPr wrap="none"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sz="3467" b="1" dirty="0">
                  <a:solidFill>
                    <a:srgbClr val="FFFFC0"/>
                  </a:solidFill>
                  <a:latin typeface="Arial Black"/>
                  <a:cs typeface="+mn-cs"/>
                </a:rPr>
                <a:t>Západné Slovensko</a:t>
              </a:r>
            </a:p>
          </p:txBody>
        </p:sp>
      </p:grpSp>
      <p:grpSp>
        <p:nvGrpSpPr>
          <p:cNvPr id="15" name="Skupina 14"/>
          <p:cNvGrpSpPr>
            <a:grpSpLocks/>
          </p:cNvGrpSpPr>
          <p:nvPr/>
        </p:nvGrpSpPr>
        <p:grpSpPr bwMode="auto">
          <a:xfrm>
            <a:off x="6870700" y="7340600"/>
            <a:ext cx="5118100" cy="914400"/>
            <a:chOff x="6870700" y="7340600"/>
            <a:chExt cx="5118101" cy="914401"/>
          </a:xfrm>
        </p:grpSpPr>
        <p:sp>
          <p:nvSpPr>
            <p:cNvPr id="6" name="Voľná forma 5"/>
            <p:cNvSpPr/>
            <p:nvPr/>
          </p:nvSpPr>
          <p:spPr>
            <a:xfrm>
              <a:off x="6870700" y="7340600"/>
              <a:ext cx="5118101" cy="914401"/>
            </a:xfrm>
            <a:custGeom>
              <a:avLst/>
              <a:gdLst/>
              <a:ahLst/>
              <a:cxnLst/>
              <a:rect l="0" t="0" r="0" b="0"/>
              <a:pathLst>
                <a:path w="5118101" h="914401">
                  <a:moveTo>
                    <a:pt x="0" y="0"/>
                  </a:moveTo>
                  <a:lnTo>
                    <a:pt x="5118100" y="0"/>
                  </a:lnTo>
                  <a:lnTo>
                    <a:pt x="51181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C0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7099300" y="7429500"/>
              <a:ext cx="4648201" cy="787401"/>
            </a:xfrm>
            <a:prstGeom prst="rect">
              <a:avLst/>
            </a:prstGeom>
            <a:noFill/>
          </p:spPr>
          <p:txBody>
            <a:bodyPr wrap="none"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sz="3467" b="1" dirty="0">
                  <a:solidFill>
                    <a:srgbClr val="FFFFC0"/>
                  </a:solidFill>
                  <a:latin typeface="Arial Black"/>
                  <a:cs typeface="+mn-cs"/>
                </a:rPr>
                <a:t>Stredné Slovensko</a:t>
              </a:r>
            </a:p>
          </p:txBody>
        </p:sp>
      </p:grpSp>
      <p:grpSp>
        <p:nvGrpSpPr>
          <p:cNvPr id="16" name="Skupina 15"/>
          <p:cNvGrpSpPr>
            <a:grpSpLocks/>
          </p:cNvGrpSpPr>
          <p:nvPr/>
        </p:nvGrpSpPr>
        <p:grpSpPr bwMode="auto">
          <a:xfrm>
            <a:off x="10896600" y="5930900"/>
            <a:ext cx="5283200" cy="952500"/>
            <a:chOff x="10896600" y="5930900"/>
            <a:chExt cx="5283201" cy="952501"/>
          </a:xfrm>
        </p:grpSpPr>
        <p:sp>
          <p:nvSpPr>
            <p:cNvPr id="7" name="Voľná forma 6"/>
            <p:cNvSpPr/>
            <p:nvPr/>
          </p:nvSpPr>
          <p:spPr>
            <a:xfrm>
              <a:off x="10896600" y="5930900"/>
              <a:ext cx="5283201" cy="952501"/>
            </a:xfrm>
            <a:custGeom>
              <a:avLst/>
              <a:gdLst/>
              <a:ahLst/>
              <a:cxnLst/>
              <a:rect l="0" t="0" r="0" b="0"/>
              <a:pathLst>
                <a:path w="5283201" h="952501">
                  <a:moveTo>
                    <a:pt x="0" y="0"/>
                  </a:moveTo>
                  <a:lnTo>
                    <a:pt x="5283200" y="0"/>
                  </a:lnTo>
                  <a:lnTo>
                    <a:pt x="52832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C0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11010900" y="6096000"/>
              <a:ext cx="5092701" cy="635001"/>
            </a:xfrm>
            <a:prstGeom prst="rect">
              <a:avLst/>
            </a:prstGeom>
            <a:noFill/>
          </p:spPr>
          <p:txBody>
            <a:bodyPr wrap="none"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sz="3467" b="1">
                  <a:solidFill>
                    <a:srgbClr val="FFFFC0"/>
                  </a:solidFill>
                  <a:latin typeface="Arial Black"/>
                  <a:cs typeface="+mn-cs"/>
                </a:rPr>
                <a:t>Východné Slovensko</a:t>
              </a:r>
            </a:p>
          </p:txBody>
        </p:sp>
      </p:grpSp>
      <p:grpSp>
        <p:nvGrpSpPr>
          <p:cNvPr id="6152" name="Skupina 13"/>
          <p:cNvGrpSpPr>
            <a:grpSpLocks/>
          </p:cNvGrpSpPr>
          <p:nvPr/>
        </p:nvGrpSpPr>
        <p:grpSpPr bwMode="auto">
          <a:xfrm>
            <a:off x="10020300" y="1854200"/>
            <a:ext cx="5930900" cy="3873500"/>
            <a:chOff x="10020300" y="1854200"/>
            <a:chExt cx="5930900" cy="3873500"/>
          </a:xfrm>
        </p:grpSpPr>
        <p:pic>
          <p:nvPicPr>
            <p:cNvPr id="6153" name="Obrázok 3" descr="tempimage53.tiff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20300" y="1854200"/>
              <a:ext cx="5930900" cy="387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Obrázok 11" descr="tempimage511.tiff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91900" y="3467100"/>
              <a:ext cx="3683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Obrázok 12" descr="tempimage512.tiff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62100" y="4076700"/>
              <a:ext cx="3683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ok 1" descr="tempimage61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700" y="2032000"/>
            <a:ext cx="49530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Obrázok 3" descr="tempimage63.tif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6100" y="2095500"/>
            <a:ext cx="2717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BlokTextu 4"/>
          <p:cNvSpPr txBox="1">
            <a:spLocks noChangeArrowheads="1"/>
          </p:cNvSpPr>
          <p:nvPr/>
        </p:nvSpPr>
        <p:spPr bwMode="auto">
          <a:xfrm>
            <a:off x="2913063" y="339725"/>
            <a:ext cx="12169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4400" b="1">
                <a:solidFill>
                  <a:srgbClr val="C00000"/>
                </a:solidFill>
                <a:latin typeface="Arial Black" pitchFamily="34" charset="0"/>
              </a:rPr>
              <a:t>3. Pomocou  mierky mapy zisti, </a:t>
            </a:r>
          </a:p>
          <a:p>
            <a:r>
              <a:rPr lang="sk-SK" sz="4400" b="1">
                <a:solidFill>
                  <a:srgbClr val="C00000"/>
                </a:solidFill>
                <a:latin typeface="Arial Black" pitchFamily="34" charset="0"/>
              </a:rPr>
              <a:t>    aká je vzdialenosť medzi mestami:</a:t>
            </a:r>
          </a:p>
        </p:txBody>
      </p:sp>
      <p:sp>
        <p:nvSpPr>
          <p:cNvPr id="7173" name="BlokTextu 5"/>
          <p:cNvSpPr txBox="1">
            <a:spLocks noChangeArrowheads="1"/>
          </p:cNvSpPr>
          <p:nvPr/>
        </p:nvSpPr>
        <p:spPr bwMode="auto">
          <a:xfrm>
            <a:off x="3344863" y="7645400"/>
            <a:ext cx="513873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4000" b="1">
                <a:solidFill>
                  <a:srgbClr val="C00000"/>
                </a:solidFill>
                <a:latin typeface="Arial Black" pitchFamily="34" charset="0"/>
              </a:rPr>
              <a:t>Bratislava - Trnava</a:t>
            </a:r>
          </a:p>
        </p:txBody>
      </p:sp>
      <p:sp>
        <p:nvSpPr>
          <p:cNvPr id="7174" name="BlokTextu 6"/>
          <p:cNvSpPr txBox="1">
            <a:spLocks noChangeArrowheads="1"/>
          </p:cNvSpPr>
          <p:nvPr/>
        </p:nvSpPr>
        <p:spPr bwMode="auto">
          <a:xfrm>
            <a:off x="10690225" y="7672388"/>
            <a:ext cx="42703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4000" b="1">
                <a:solidFill>
                  <a:srgbClr val="C00000"/>
                </a:solidFill>
                <a:latin typeface="Arial Black" pitchFamily="34" charset="0"/>
              </a:rPr>
              <a:t>Košice - Prešov</a:t>
            </a:r>
          </a:p>
        </p:txBody>
      </p:sp>
      <p:sp>
        <p:nvSpPr>
          <p:cNvPr id="7175" name="BlokTextu 7"/>
          <p:cNvSpPr txBox="1">
            <a:spLocks noChangeArrowheads="1"/>
          </p:cNvSpPr>
          <p:nvPr/>
        </p:nvSpPr>
        <p:spPr bwMode="auto">
          <a:xfrm>
            <a:off x="6513513" y="8616950"/>
            <a:ext cx="936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km</a:t>
            </a:r>
          </a:p>
        </p:txBody>
      </p:sp>
      <p:sp>
        <p:nvSpPr>
          <p:cNvPr id="7176" name="BlokTextu 8"/>
          <p:cNvSpPr txBox="1">
            <a:spLocks noChangeArrowheads="1"/>
          </p:cNvSpPr>
          <p:nvPr/>
        </p:nvSpPr>
        <p:spPr bwMode="auto">
          <a:xfrm>
            <a:off x="12922250" y="8616950"/>
            <a:ext cx="965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km</a:t>
            </a:r>
          </a:p>
        </p:txBody>
      </p:sp>
      <p:sp>
        <p:nvSpPr>
          <p:cNvPr id="10" name="BlokTextu 9"/>
          <p:cNvSpPr txBox="1">
            <a:spLocks noChangeArrowheads="1"/>
          </p:cNvSpPr>
          <p:nvPr/>
        </p:nvSpPr>
        <p:spPr bwMode="auto">
          <a:xfrm>
            <a:off x="5794375" y="8537575"/>
            <a:ext cx="762000" cy="660400"/>
          </a:xfrm>
          <a:prstGeom prst="rect">
            <a:avLst/>
          </a:prstGeom>
          <a:solidFill>
            <a:srgbClr val="FFFF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4400" b="1">
                <a:solidFill>
                  <a:srgbClr val="C00000"/>
                </a:solidFill>
                <a:latin typeface="Arial Black" pitchFamily="34" charset="0"/>
              </a:rPr>
              <a:t>40</a:t>
            </a:r>
          </a:p>
        </p:txBody>
      </p:sp>
      <p:sp>
        <p:nvSpPr>
          <p:cNvPr id="11" name="BlokTextu 10"/>
          <p:cNvSpPr txBox="1">
            <a:spLocks noChangeArrowheads="1"/>
          </p:cNvSpPr>
          <p:nvPr/>
        </p:nvSpPr>
        <p:spPr bwMode="auto">
          <a:xfrm>
            <a:off x="12058650" y="8548688"/>
            <a:ext cx="762000" cy="660400"/>
          </a:xfrm>
          <a:prstGeom prst="rect">
            <a:avLst/>
          </a:prstGeom>
          <a:solidFill>
            <a:srgbClr val="FFFF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4400" b="1">
                <a:solidFill>
                  <a:srgbClr val="C00000"/>
                </a:solidFill>
                <a:latin typeface="Arial Black" pitchFamily="34" charset="0"/>
              </a:rPr>
              <a:t>30</a:t>
            </a:r>
          </a:p>
        </p:txBody>
      </p:sp>
      <p:grpSp>
        <p:nvGrpSpPr>
          <p:cNvPr id="7179" name="Skupina 15"/>
          <p:cNvGrpSpPr>
            <a:grpSpLocks/>
          </p:cNvGrpSpPr>
          <p:nvPr/>
        </p:nvGrpSpPr>
        <p:grpSpPr bwMode="auto">
          <a:xfrm>
            <a:off x="9829800" y="3441700"/>
            <a:ext cx="5930900" cy="3873500"/>
            <a:chOff x="9829800" y="3441700"/>
            <a:chExt cx="5930900" cy="3873500"/>
          </a:xfrm>
        </p:grpSpPr>
        <p:pic>
          <p:nvPicPr>
            <p:cNvPr id="7182" name="Obrázok 2" descr="tempimage62.tiff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829800" y="3441700"/>
              <a:ext cx="5930900" cy="387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Obrázok 11" descr="tempimage613.tiff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176000" y="5054600"/>
              <a:ext cx="3556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Obrázok 12" descr="tempimage614.tiff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033500" y="56388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Voľná forma 13"/>
          <p:cNvSpPr/>
          <p:nvPr/>
        </p:nvSpPr>
        <p:spPr>
          <a:xfrm>
            <a:off x="5360988" y="8382000"/>
            <a:ext cx="2119312" cy="863600"/>
          </a:xfrm>
          <a:custGeom>
            <a:avLst/>
            <a:gdLst/>
            <a:ahLst/>
            <a:cxnLst/>
            <a:rect l="0" t="0" r="0" b="0"/>
            <a:pathLst>
              <a:path w="3022601" h="863601">
                <a:moveTo>
                  <a:pt x="0" y="0"/>
                </a:moveTo>
                <a:lnTo>
                  <a:pt x="0" y="0"/>
                </a:lnTo>
                <a:lnTo>
                  <a:pt x="3022600" y="0"/>
                </a:lnTo>
                <a:lnTo>
                  <a:pt x="3022600" y="863600"/>
                </a:lnTo>
                <a:lnTo>
                  <a:pt x="0" y="863600"/>
                </a:lnTo>
                <a:close/>
              </a:path>
            </a:pathLst>
          </a:cu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11698288" y="8405813"/>
            <a:ext cx="2232025" cy="863600"/>
          </a:xfrm>
          <a:custGeom>
            <a:avLst/>
            <a:gdLst/>
            <a:ahLst/>
            <a:cxnLst/>
            <a:rect l="0" t="0" r="0" b="0"/>
            <a:pathLst>
              <a:path w="3022601" h="863601">
                <a:moveTo>
                  <a:pt x="0" y="0"/>
                </a:moveTo>
                <a:lnTo>
                  <a:pt x="0" y="0"/>
                </a:lnTo>
                <a:lnTo>
                  <a:pt x="3022600" y="0"/>
                </a:lnTo>
                <a:lnTo>
                  <a:pt x="3022600" y="863600"/>
                </a:lnTo>
                <a:lnTo>
                  <a:pt x="0" y="863600"/>
                </a:lnTo>
                <a:close/>
              </a:path>
            </a:pathLst>
          </a:cu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BlokTextu 2"/>
          <p:cNvSpPr txBox="1">
            <a:spLocks noChangeArrowheads="1"/>
          </p:cNvSpPr>
          <p:nvPr/>
        </p:nvSpPr>
        <p:spPr bwMode="auto">
          <a:xfrm>
            <a:off x="1978025" y="584200"/>
            <a:ext cx="131048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pl-PL" sz="4400" b="1">
                <a:solidFill>
                  <a:srgbClr val="C00000"/>
                </a:solidFill>
                <a:latin typeface="Arial Black" pitchFamily="34" charset="0"/>
              </a:rPr>
              <a:t>4. Ktoré mesto na mape je najsevernejšie?</a:t>
            </a:r>
            <a:endParaRPr lang="sk-SK" sz="4400" b="1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195" name="Obrázok 3" descr="tempimage73.tif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0" y="1892300"/>
            <a:ext cx="19939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7886700" y="8255000"/>
            <a:ext cx="2933700" cy="863600"/>
          </a:xfrm>
          <a:prstGeom prst="rect">
            <a:avLst/>
          </a:prstGeom>
          <a:solidFill>
            <a:srgbClr val="FFFFC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4800" b="1">
                <a:solidFill>
                  <a:srgbClr val="C00000"/>
                </a:solidFill>
                <a:latin typeface="Arial Black" pitchFamily="34" charset="0"/>
              </a:rPr>
              <a:t>ČADCA</a:t>
            </a:r>
          </a:p>
        </p:txBody>
      </p:sp>
      <p:grpSp>
        <p:nvGrpSpPr>
          <p:cNvPr id="8197" name="Skupina 7"/>
          <p:cNvGrpSpPr>
            <a:grpSpLocks/>
          </p:cNvGrpSpPr>
          <p:nvPr/>
        </p:nvGrpSpPr>
        <p:grpSpPr bwMode="auto">
          <a:xfrm>
            <a:off x="2463800" y="1511300"/>
            <a:ext cx="13576300" cy="7073900"/>
            <a:chOff x="2463800" y="1511300"/>
            <a:chExt cx="13576300" cy="7073900"/>
          </a:xfrm>
        </p:grpSpPr>
        <p:pic>
          <p:nvPicPr>
            <p:cNvPr id="8198" name="Obrázok 1" descr="tempimage71.tiff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63800" y="1511300"/>
              <a:ext cx="13576300" cy="707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Obrázok 5" descr="tempimage75.tiff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137900" y="3797300"/>
              <a:ext cx="3937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Obrázok 6" descr="tempimage76.tiff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24000" y="4432300"/>
              <a:ext cx="3937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Skupina 23"/>
          <p:cNvGrpSpPr>
            <a:grpSpLocks/>
          </p:cNvGrpSpPr>
          <p:nvPr/>
        </p:nvGrpSpPr>
        <p:grpSpPr bwMode="auto">
          <a:xfrm>
            <a:off x="2625725" y="1131888"/>
            <a:ext cx="13525500" cy="7124700"/>
            <a:chOff x="2625428" y="1132384"/>
            <a:chExt cx="13525500" cy="7124700"/>
          </a:xfrm>
        </p:grpSpPr>
        <p:pic>
          <p:nvPicPr>
            <p:cNvPr id="9234" name="Obrázok 1" descr="tempimage81.tiff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25428" y="1132384"/>
              <a:ext cx="13525500" cy="712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Obrázok 16" descr="tempimage820.tiff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258128" y="3428380"/>
              <a:ext cx="3683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Obrázok 17" descr="tempimage821.tiff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362732" y="4084712"/>
              <a:ext cx="3556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BlokTextu 2"/>
          <p:cNvSpPr txBox="1">
            <a:spLocks noChangeArrowheads="1"/>
          </p:cNvSpPr>
          <p:nvPr/>
        </p:nvSpPr>
        <p:spPr bwMode="auto">
          <a:xfrm>
            <a:off x="609600" y="268288"/>
            <a:ext cx="163449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pt-BR" sz="4400" b="1">
                <a:solidFill>
                  <a:srgbClr val="C00000"/>
                </a:solidFill>
                <a:latin typeface="Arial Black" pitchFamily="34" charset="0"/>
              </a:rPr>
              <a:t>5. Cez ktoré mestá musíš prejsť na ceste zo Zvolena </a:t>
            </a:r>
            <a:endParaRPr lang="sk-SK" sz="4400" b="1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sk-SK" sz="4400" b="1">
                <a:solidFill>
                  <a:srgbClr val="C00000"/>
                </a:solidFill>
                <a:latin typeface="Arial Black" pitchFamily="34" charset="0"/>
              </a:rPr>
              <a:t>    </a:t>
            </a:r>
            <a:r>
              <a:rPr lang="pt-BR" sz="4400" b="1">
                <a:solidFill>
                  <a:srgbClr val="C00000"/>
                </a:solidFill>
                <a:latin typeface="Arial Black" pitchFamily="34" charset="0"/>
              </a:rPr>
              <a:t>do Bratislavy?</a:t>
            </a:r>
            <a:endParaRPr lang="sk-SK" sz="4400" b="1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117600" y="7456488"/>
            <a:ext cx="2184400" cy="660400"/>
          </a:xfrm>
          <a:prstGeom prst="rect">
            <a:avLst/>
          </a:prstGeom>
          <a:pattFill>
            <a:fgClr>
              <a:srgbClr val="C00000"/>
            </a:fgClr>
            <a:bgClr>
              <a:srgbClr val="C00000"/>
            </a:bgClr>
          </a:pattFill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FFFFC0"/>
                </a:solidFill>
                <a:latin typeface="Arial Black"/>
                <a:cs typeface="+mn-cs"/>
              </a:rPr>
              <a:t>ZVOLEN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2349500" y="8753475"/>
            <a:ext cx="43942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ZLATÉ MORAVCE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7391400" y="8753475"/>
            <a:ext cx="17272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NITRA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9855200" y="8680450"/>
            <a:ext cx="2235200" cy="6604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TRNAVA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12561888" y="8621713"/>
            <a:ext cx="1841500" cy="6604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C00000"/>
                </a:solidFill>
                <a:latin typeface="Arial Black"/>
                <a:cs typeface="+mn-cs"/>
              </a:rPr>
              <a:t>SENEC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3017500" y="7302500"/>
            <a:ext cx="3340100" cy="660400"/>
          </a:xfrm>
          <a:prstGeom prst="rect">
            <a:avLst/>
          </a:prstGeom>
          <a:pattFill>
            <a:fgClr>
              <a:srgbClr val="C00000"/>
            </a:fgClr>
            <a:bgClr>
              <a:srgbClr val="C00000"/>
            </a:bgClr>
          </a:pattFill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467" b="1" dirty="0">
                <a:solidFill>
                  <a:srgbClr val="FFFFC0"/>
                </a:solidFill>
                <a:latin typeface="Arial Black"/>
                <a:cs typeface="+mn-cs"/>
              </a:rPr>
              <a:t>BRATISLAVA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1079500" y="6731000"/>
            <a:ext cx="1689100" cy="5461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33" b="1">
                <a:solidFill>
                  <a:srgbClr val="C00000"/>
                </a:solidFill>
                <a:latin typeface="Arial Black"/>
                <a:cs typeface="+mn-cs"/>
              </a:rPr>
              <a:t>ŠTART: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2941300" y="6692900"/>
            <a:ext cx="1244600" cy="546100"/>
          </a:xfrm>
          <a:prstGeom prst="rect">
            <a:avLst/>
          </a:prstGeom>
          <a:pattFill>
            <a:fgClr>
              <a:srgbClr val="FFFFC0"/>
            </a:fgClr>
            <a:bgClr>
              <a:srgbClr val="FFFFC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33" b="1">
                <a:solidFill>
                  <a:srgbClr val="C00000"/>
                </a:solidFill>
                <a:latin typeface="Arial Black"/>
                <a:cs typeface="+mn-cs"/>
              </a:rPr>
              <a:t>CIEĽ:</a:t>
            </a:r>
          </a:p>
        </p:txBody>
      </p:sp>
      <p:sp>
        <p:nvSpPr>
          <p:cNvPr id="14" name="Voľná forma 13"/>
          <p:cNvSpPr/>
          <p:nvPr/>
        </p:nvSpPr>
        <p:spPr>
          <a:xfrm>
            <a:off x="3505200" y="6489700"/>
            <a:ext cx="190500" cy="190500"/>
          </a:xfrm>
          <a:custGeom>
            <a:avLst/>
            <a:gdLst/>
            <a:ahLst/>
            <a:cxnLst/>
            <a:rect l="0" t="0" r="0" b="0"/>
            <a:pathLst>
              <a:path w="190501" h="190501">
                <a:moveTo>
                  <a:pt x="190500" y="101600"/>
                </a:moveTo>
                <a:lnTo>
                  <a:pt x="190500" y="101600"/>
                </a:lnTo>
                <a:lnTo>
                  <a:pt x="190500" y="114300"/>
                </a:lnTo>
                <a:lnTo>
                  <a:pt x="190500" y="127000"/>
                </a:lnTo>
                <a:lnTo>
                  <a:pt x="177800" y="139700"/>
                </a:lnTo>
                <a:lnTo>
                  <a:pt x="177800" y="139700"/>
                </a:lnTo>
                <a:lnTo>
                  <a:pt x="177800" y="152400"/>
                </a:lnTo>
                <a:lnTo>
                  <a:pt x="165100" y="165100"/>
                </a:lnTo>
                <a:lnTo>
                  <a:pt x="165100" y="165100"/>
                </a:lnTo>
                <a:lnTo>
                  <a:pt x="152400" y="177800"/>
                </a:lnTo>
                <a:lnTo>
                  <a:pt x="139700" y="177800"/>
                </a:lnTo>
                <a:lnTo>
                  <a:pt x="139700" y="177800"/>
                </a:lnTo>
                <a:lnTo>
                  <a:pt x="127000" y="190500"/>
                </a:lnTo>
                <a:lnTo>
                  <a:pt x="114300" y="190500"/>
                </a:lnTo>
                <a:lnTo>
                  <a:pt x="101600" y="190500"/>
                </a:lnTo>
                <a:lnTo>
                  <a:pt x="101600" y="190500"/>
                </a:lnTo>
                <a:lnTo>
                  <a:pt x="88900" y="190500"/>
                </a:lnTo>
                <a:lnTo>
                  <a:pt x="76200" y="190500"/>
                </a:lnTo>
                <a:lnTo>
                  <a:pt x="63500" y="190500"/>
                </a:lnTo>
                <a:lnTo>
                  <a:pt x="50800" y="177800"/>
                </a:lnTo>
                <a:lnTo>
                  <a:pt x="50800" y="177800"/>
                </a:lnTo>
                <a:lnTo>
                  <a:pt x="38100" y="177800"/>
                </a:lnTo>
                <a:lnTo>
                  <a:pt x="25400" y="165100"/>
                </a:lnTo>
                <a:lnTo>
                  <a:pt x="25400" y="165100"/>
                </a:lnTo>
                <a:lnTo>
                  <a:pt x="12700" y="152400"/>
                </a:lnTo>
                <a:lnTo>
                  <a:pt x="12700" y="139700"/>
                </a:lnTo>
                <a:lnTo>
                  <a:pt x="1270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12700" y="50800"/>
                </a:lnTo>
                <a:lnTo>
                  <a:pt x="12700" y="50800"/>
                </a:lnTo>
                <a:lnTo>
                  <a:pt x="12700" y="38100"/>
                </a:lnTo>
                <a:lnTo>
                  <a:pt x="25400" y="25400"/>
                </a:lnTo>
                <a:lnTo>
                  <a:pt x="25400" y="25400"/>
                </a:lnTo>
                <a:lnTo>
                  <a:pt x="38100" y="12700"/>
                </a:lnTo>
                <a:lnTo>
                  <a:pt x="50800" y="12700"/>
                </a:lnTo>
                <a:lnTo>
                  <a:pt x="50800" y="12700"/>
                </a:lnTo>
                <a:lnTo>
                  <a:pt x="63500" y="0"/>
                </a:lnTo>
                <a:lnTo>
                  <a:pt x="76200" y="0"/>
                </a:lnTo>
                <a:lnTo>
                  <a:pt x="88900" y="0"/>
                </a:lnTo>
                <a:lnTo>
                  <a:pt x="101600" y="0"/>
                </a:lnTo>
                <a:lnTo>
                  <a:pt x="101600" y="0"/>
                </a:lnTo>
                <a:lnTo>
                  <a:pt x="114300" y="0"/>
                </a:lnTo>
                <a:lnTo>
                  <a:pt x="127000" y="0"/>
                </a:lnTo>
                <a:lnTo>
                  <a:pt x="139700" y="12700"/>
                </a:lnTo>
                <a:lnTo>
                  <a:pt x="139700" y="12700"/>
                </a:lnTo>
                <a:lnTo>
                  <a:pt x="152400" y="12700"/>
                </a:lnTo>
                <a:lnTo>
                  <a:pt x="165100" y="25400"/>
                </a:lnTo>
                <a:lnTo>
                  <a:pt x="165100" y="25400"/>
                </a:lnTo>
                <a:lnTo>
                  <a:pt x="177800" y="381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90500" y="63500"/>
                </a:lnTo>
                <a:lnTo>
                  <a:pt x="190500" y="76200"/>
                </a:lnTo>
                <a:lnTo>
                  <a:pt x="190500" y="88900"/>
                </a:lnTo>
                <a:close/>
              </a:path>
            </a:pathLst>
          </a:cu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2095500" y="8548688"/>
            <a:ext cx="4711700" cy="876300"/>
          </a:xfrm>
          <a:custGeom>
            <a:avLst/>
            <a:gdLst/>
            <a:ahLst/>
            <a:cxnLst/>
            <a:rect l="0" t="0" r="0" b="0"/>
            <a:pathLst>
              <a:path w="4711701" h="876301">
                <a:moveTo>
                  <a:pt x="0" y="0"/>
                </a:moveTo>
                <a:lnTo>
                  <a:pt x="0" y="0"/>
                </a:lnTo>
                <a:lnTo>
                  <a:pt x="4711700" y="0"/>
                </a:lnTo>
                <a:lnTo>
                  <a:pt x="4711700" y="876300"/>
                </a:lnTo>
                <a:lnTo>
                  <a:pt x="0" y="876300"/>
                </a:lnTo>
                <a:close/>
              </a:path>
            </a:pathLst>
          </a:cu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Voľná forma 19"/>
          <p:cNvSpPr/>
          <p:nvPr/>
        </p:nvSpPr>
        <p:spPr>
          <a:xfrm>
            <a:off x="7188200" y="8572500"/>
            <a:ext cx="2044700" cy="863600"/>
          </a:xfrm>
          <a:custGeom>
            <a:avLst/>
            <a:gdLst/>
            <a:ahLst/>
            <a:cxnLst/>
            <a:rect l="0" t="0" r="0" b="0"/>
            <a:pathLst>
              <a:path w="2044701" h="863601">
                <a:moveTo>
                  <a:pt x="0" y="0"/>
                </a:moveTo>
                <a:lnTo>
                  <a:pt x="0" y="0"/>
                </a:lnTo>
                <a:lnTo>
                  <a:pt x="2044700" y="0"/>
                </a:lnTo>
                <a:lnTo>
                  <a:pt x="2044700" y="863600"/>
                </a:lnTo>
                <a:lnTo>
                  <a:pt x="0" y="863600"/>
                </a:lnTo>
                <a:close/>
              </a:path>
            </a:pathLst>
          </a:cu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" name="Voľná forma 20"/>
          <p:cNvSpPr/>
          <p:nvPr/>
        </p:nvSpPr>
        <p:spPr>
          <a:xfrm>
            <a:off x="9588500" y="8534400"/>
            <a:ext cx="2565400" cy="901700"/>
          </a:xfrm>
          <a:custGeom>
            <a:avLst/>
            <a:gdLst/>
            <a:ahLst/>
            <a:cxnLst/>
            <a:rect l="0" t="0" r="0" b="0"/>
            <a:pathLst>
              <a:path w="2565401" h="901701">
                <a:moveTo>
                  <a:pt x="0" y="0"/>
                </a:moveTo>
                <a:lnTo>
                  <a:pt x="0" y="0"/>
                </a:lnTo>
                <a:lnTo>
                  <a:pt x="2565400" y="0"/>
                </a:lnTo>
                <a:lnTo>
                  <a:pt x="2565400" y="901700"/>
                </a:lnTo>
                <a:lnTo>
                  <a:pt x="0" y="901700"/>
                </a:lnTo>
                <a:close/>
              </a:path>
            </a:pathLst>
          </a:cu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2" name="Voľná forma 21"/>
          <p:cNvSpPr/>
          <p:nvPr/>
        </p:nvSpPr>
        <p:spPr>
          <a:xfrm>
            <a:off x="12407900" y="8458200"/>
            <a:ext cx="1993900" cy="952500"/>
          </a:xfrm>
          <a:custGeom>
            <a:avLst/>
            <a:gdLst/>
            <a:ahLst/>
            <a:cxnLst/>
            <a:rect l="0" t="0" r="0" b="0"/>
            <a:pathLst>
              <a:path w="1993901" h="952501">
                <a:moveTo>
                  <a:pt x="0" y="0"/>
                </a:moveTo>
                <a:lnTo>
                  <a:pt x="0" y="0"/>
                </a:lnTo>
                <a:lnTo>
                  <a:pt x="1993900" y="0"/>
                </a:lnTo>
                <a:lnTo>
                  <a:pt x="1993900" y="952500"/>
                </a:lnTo>
                <a:lnTo>
                  <a:pt x="0" y="952500"/>
                </a:lnTo>
                <a:close/>
              </a:path>
            </a:pathLst>
          </a:cu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4" name="Voľná forma 3"/>
          <p:cNvSpPr/>
          <p:nvPr/>
        </p:nvSpPr>
        <p:spPr>
          <a:xfrm>
            <a:off x="8097838" y="5237163"/>
            <a:ext cx="419100" cy="2628900"/>
          </a:xfrm>
          <a:custGeom>
            <a:avLst/>
            <a:gdLst/>
            <a:ahLst/>
            <a:cxnLst/>
            <a:rect l="0" t="0" r="0" b="0"/>
            <a:pathLst>
              <a:path w="419101" h="2628901">
                <a:moveTo>
                  <a:pt x="114300" y="0"/>
                </a:moveTo>
                <a:lnTo>
                  <a:pt x="355600" y="736600"/>
                </a:lnTo>
                <a:lnTo>
                  <a:pt x="266700" y="736600"/>
                </a:lnTo>
                <a:lnTo>
                  <a:pt x="419100" y="2616200"/>
                </a:lnTo>
                <a:lnTo>
                  <a:pt x="228600" y="2628900"/>
                </a:lnTo>
                <a:lnTo>
                  <a:pt x="76200" y="749300"/>
                </a:lnTo>
                <a:lnTo>
                  <a:pt x="0" y="762000"/>
                </a:lnTo>
                <a:close/>
              </a:path>
            </a:pathLst>
          </a:cu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BlokTextu 1"/>
          <p:cNvSpPr txBox="1">
            <a:spLocks noChangeArrowheads="1"/>
          </p:cNvSpPr>
          <p:nvPr/>
        </p:nvSpPr>
        <p:spPr bwMode="auto">
          <a:xfrm>
            <a:off x="1041400" y="268288"/>
            <a:ext cx="14978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4400" b="1">
                <a:solidFill>
                  <a:srgbClr val="C00000"/>
                </a:solidFill>
                <a:latin typeface="Arial Black" pitchFamily="34" charset="0"/>
              </a:rPr>
              <a:t>6. Cez ktoré mestá musíš prejsť zo Starej Ľubovne,</a:t>
            </a:r>
          </a:p>
          <a:p>
            <a:r>
              <a:rPr lang="sk-SK" sz="4400" b="1">
                <a:solidFill>
                  <a:srgbClr val="C00000"/>
                </a:solidFill>
                <a:latin typeface="Arial Black" pitchFamily="34" charset="0"/>
              </a:rPr>
              <a:t>    ak chceš navštíviť Spišský hrad.</a:t>
            </a:r>
          </a:p>
        </p:txBody>
      </p:sp>
      <p:sp>
        <p:nvSpPr>
          <p:cNvPr id="5" name="Voľná forma 4"/>
          <p:cNvSpPr/>
          <p:nvPr/>
        </p:nvSpPr>
        <p:spPr>
          <a:xfrm>
            <a:off x="5969000" y="4635500"/>
            <a:ext cx="266700" cy="292100"/>
          </a:xfrm>
          <a:custGeom>
            <a:avLst/>
            <a:gdLst/>
            <a:ahLst/>
            <a:cxnLst/>
            <a:rect l="0" t="0" r="0" b="0"/>
            <a:pathLst>
              <a:path w="266701" h="292101">
                <a:moveTo>
                  <a:pt x="266700" y="152400"/>
                </a:moveTo>
                <a:lnTo>
                  <a:pt x="266700" y="165100"/>
                </a:lnTo>
                <a:lnTo>
                  <a:pt x="266700" y="177800"/>
                </a:lnTo>
                <a:lnTo>
                  <a:pt x="254000" y="190500"/>
                </a:lnTo>
                <a:lnTo>
                  <a:pt x="254000" y="203200"/>
                </a:lnTo>
                <a:lnTo>
                  <a:pt x="254000" y="215900"/>
                </a:lnTo>
                <a:lnTo>
                  <a:pt x="241300" y="228600"/>
                </a:lnTo>
                <a:lnTo>
                  <a:pt x="228600" y="241300"/>
                </a:lnTo>
                <a:lnTo>
                  <a:pt x="228600" y="254000"/>
                </a:lnTo>
                <a:lnTo>
                  <a:pt x="215900" y="266700"/>
                </a:lnTo>
                <a:lnTo>
                  <a:pt x="203200" y="266700"/>
                </a:lnTo>
                <a:lnTo>
                  <a:pt x="190500" y="279400"/>
                </a:lnTo>
                <a:lnTo>
                  <a:pt x="177800" y="279400"/>
                </a:lnTo>
                <a:lnTo>
                  <a:pt x="165100" y="292100"/>
                </a:lnTo>
                <a:lnTo>
                  <a:pt x="152400" y="292100"/>
                </a:lnTo>
                <a:lnTo>
                  <a:pt x="127000" y="292100"/>
                </a:lnTo>
                <a:lnTo>
                  <a:pt x="114300" y="292100"/>
                </a:lnTo>
                <a:lnTo>
                  <a:pt x="101600" y="292100"/>
                </a:lnTo>
                <a:lnTo>
                  <a:pt x="88900" y="279400"/>
                </a:lnTo>
                <a:lnTo>
                  <a:pt x="76200" y="279400"/>
                </a:lnTo>
                <a:lnTo>
                  <a:pt x="63500" y="266700"/>
                </a:lnTo>
                <a:lnTo>
                  <a:pt x="50800" y="266700"/>
                </a:lnTo>
                <a:lnTo>
                  <a:pt x="38100" y="254000"/>
                </a:lnTo>
                <a:lnTo>
                  <a:pt x="38100" y="241300"/>
                </a:lnTo>
                <a:lnTo>
                  <a:pt x="25400" y="228600"/>
                </a:lnTo>
                <a:lnTo>
                  <a:pt x="12700" y="215900"/>
                </a:lnTo>
                <a:lnTo>
                  <a:pt x="12700" y="203200"/>
                </a:lnTo>
                <a:lnTo>
                  <a:pt x="1270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27000"/>
                </a:lnTo>
                <a:lnTo>
                  <a:pt x="0" y="114300"/>
                </a:lnTo>
                <a:lnTo>
                  <a:pt x="12700" y="101600"/>
                </a:lnTo>
                <a:lnTo>
                  <a:pt x="12700" y="88900"/>
                </a:lnTo>
                <a:lnTo>
                  <a:pt x="12700" y="76200"/>
                </a:lnTo>
                <a:lnTo>
                  <a:pt x="25400" y="63500"/>
                </a:lnTo>
                <a:lnTo>
                  <a:pt x="38100" y="50800"/>
                </a:lnTo>
                <a:lnTo>
                  <a:pt x="38100" y="38100"/>
                </a:lnTo>
                <a:lnTo>
                  <a:pt x="50800" y="25400"/>
                </a:lnTo>
                <a:lnTo>
                  <a:pt x="63500" y="25400"/>
                </a:lnTo>
                <a:lnTo>
                  <a:pt x="76200" y="12700"/>
                </a:lnTo>
                <a:lnTo>
                  <a:pt x="88900" y="12700"/>
                </a:lnTo>
                <a:lnTo>
                  <a:pt x="101600" y="0"/>
                </a:lnTo>
                <a:lnTo>
                  <a:pt x="114300" y="0"/>
                </a:lnTo>
                <a:lnTo>
                  <a:pt x="127000" y="0"/>
                </a:lnTo>
                <a:lnTo>
                  <a:pt x="152400" y="0"/>
                </a:lnTo>
                <a:lnTo>
                  <a:pt x="165100" y="0"/>
                </a:lnTo>
                <a:lnTo>
                  <a:pt x="177800" y="12700"/>
                </a:lnTo>
                <a:lnTo>
                  <a:pt x="190500" y="12700"/>
                </a:lnTo>
                <a:lnTo>
                  <a:pt x="203200" y="25400"/>
                </a:lnTo>
                <a:lnTo>
                  <a:pt x="215900" y="25400"/>
                </a:lnTo>
                <a:lnTo>
                  <a:pt x="228600" y="38100"/>
                </a:lnTo>
                <a:lnTo>
                  <a:pt x="228600" y="50800"/>
                </a:lnTo>
                <a:lnTo>
                  <a:pt x="241300" y="63500"/>
                </a:lnTo>
                <a:lnTo>
                  <a:pt x="254000" y="76200"/>
                </a:lnTo>
                <a:lnTo>
                  <a:pt x="254000" y="88900"/>
                </a:lnTo>
                <a:lnTo>
                  <a:pt x="254000" y="101600"/>
                </a:lnTo>
                <a:lnTo>
                  <a:pt x="266700" y="114300"/>
                </a:lnTo>
                <a:lnTo>
                  <a:pt x="266700" y="127000"/>
                </a:lnTo>
                <a:close/>
              </a:path>
            </a:pathLst>
          </a:cu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6" name="Voľná forma 5"/>
          <p:cNvSpPr/>
          <p:nvPr/>
        </p:nvSpPr>
        <p:spPr>
          <a:xfrm>
            <a:off x="6464300" y="4318000"/>
            <a:ext cx="190500" cy="203200"/>
          </a:xfrm>
          <a:custGeom>
            <a:avLst/>
            <a:gdLst/>
            <a:ahLst/>
            <a:cxnLst/>
            <a:rect l="0" t="0" r="0" b="0"/>
            <a:pathLst>
              <a:path w="190501" h="203201">
                <a:moveTo>
                  <a:pt x="190500" y="101600"/>
                </a:moveTo>
                <a:lnTo>
                  <a:pt x="190500" y="114300"/>
                </a:lnTo>
                <a:lnTo>
                  <a:pt x="190500" y="127000"/>
                </a:lnTo>
                <a:lnTo>
                  <a:pt x="190500" y="127000"/>
                </a:lnTo>
                <a:lnTo>
                  <a:pt x="177800" y="139700"/>
                </a:lnTo>
                <a:lnTo>
                  <a:pt x="177800" y="152400"/>
                </a:lnTo>
                <a:lnTo>
                  <a:pt x="177800" y="165100"/>
                </a:lnTo>
                <a:lnTo>
                  <a:pt x="165100" y="165100"/>
                </a:lnTo>
                <a:lnTo>
                  <a:pt x="165100" y="177800"/>
                </a:lnTo>
                <a:lnTo>
                  <a:pt x="152400" y="177800"/>
                </a:lnTo>
                <a:lnTo>
                  <a:pt x="139700" y="190500"/>
                </a:lnTo>
                <a:lnTo>
                  <a:pt x="139700" y="190500"/>
                </a:lnTo>
                <a:lnTo>
                  <a:pt x="127000" y="203200"/>
                </a:lnTo>
                <a:lnTo>
                  <a:pt x="114300" y="203200"/>
                </a:lnTo>
                <a:lnTo>
                  <a:pt x="101600" y="203200"/>
                </a:lnTo>
                <a:lnTo>
                  <a:pt x="101600" y="203200"/>
                </a:lnTo>
                <a:lnTo>
                  <a:pt x="88900" y="203200"/>
                </a:lnTo>
                <a:lnTo>
                  <a:pt x="76200" y="203200"/>
                </a:lnTo>
                <a:lnTo>
                  <a:pt x="63500" y="203200"/>
                </a:lnTo>
                <a:lnTo>
                  <a:pt x="50800" y="190500"/>
                </a:lnTo>
                <a:lnTo>
                  <a:pt x="50800" y="190500"/>
                </a:lnTo>
                <a:lnTo>
                  <a:pt x="38100" y="177800"/>
                </a:lnTo>
                <a:lnTo>
                  <a:pt x="25400" y="177800"/>
                </a:lnTo>
                <a:lnTo>
                  <a:pt x="25400" y="165100"/>
                </a:lnTo>
                <a:lnTo>
                  <a:pt x="12700" y="165100"/>
                </a:lnTo>
                <a:lnTo>
                  <a:pt x="12700" y="152400"/>
                </a:lnTo>
                <a:lnTo>
                  <a:pt x="12700" y="139700"/>
                </a:lnTo>
                <a:lnTo>
                  <a:pt x="0" y="1270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76200"/>
                </a:lnTo>
                <a:lnTo>
                  <a:pt x="12700" y="63500"/>
                </a:lnTo>
                <a:lnTo>
                  <a:pt x="12700" y="50800"/>
                </a:lnTo>
                <a:lnTo>
                  <a:pt x="12700" y="38100"/>
                </a:lnTo>
                <a:lnTo>
                  <a:pt x="25400" y="38100"/>
                </a:lnTo>
                <a:lnTo>
                  <a:pt x="25400" y="25400"/>
                </a:lnTo>
                <a:lnTo>
                  <a:pt x="38100" y="25400"/>
                </a:lnTo>
                <a:lnTo>
                  <a:pt x="50800" y="12700"/>
                </a:lnTo>
                <a:lnTo>
                  <a:pt x="50800" y="12700"/>
                </a:lnTo>
                <a:lnTo>
                  <a:pt x="63500" y="0"/>
                </a:lnTo>
                <a:lnTo>
                  <a:pt x="76200" y="0"/>
                </a:lnTo>
                <a:lnTo>
                  <a:pt x="88900" y="0"/>
                </a:lnTo>
                <a:lnTo>
                  <a:pt x="101600" y="0"/>
                </a:lnTo>
                <a:lnTo>
                  <a:pt x="101600" y="0"/>
                </a:lnTo>
                <a:lnTo>
                  <a:pt x="114300" y="0"/>
                </a:lnTo>
                <a:lnTo>
                  <a:pt x="127000" y="0"/>
                </a:lnTo>
                <a:lnTo>
                  <a:pt x="139700" y="12700"/>
                </a:lnTo>
                <a:lnTo>
                  <a:pt x="139700" y="12700"/>
                </a:lnTo>
                <a:lnTo>
                  <a:pt x="152400" y="25400"/>
                </a:lnTo>
                <a:lnTo>
                  <a:pt x="165100" y="25400"/>
                </a:lnTo>
                <a:lnTo>
                  <a:pt x="165100" y="38100"/>
                </a:lnTo>
                <a:lnTo>
                  <a:pt x="177800" y="38100"/>
                </a:lnTo>
                <a:lnTo>
                  <a:pt x="177800" y="50800"/>
                </a:lnTo>
                <a:lnTo>
                  <a:pt x="177800" y="63500"/>
                </a:lnTo>
                <a:lnTo>
                  <a:pt x="190500" y="76200"/>
                </a:lnTo>
                <a:lnTo>
                  <a:pt x="190500" y="76200"/>
                </a:lnTo>
                <a:lnTo>
                  <a:pt x="190500" y="88900"/>
                </a:lnTo>
                <a:close/>
              </a:path>
            </a:pathLst>
          </a:cu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grpSp>
        <p:nvGrpSpPr>
          <p:cNvPr id="10245" name="Skupina 19"/>
          <p:cNvGrpSpPr>
            <a:grpSpLocks/>
          </p:cNvGrpSpPr>
          <p:nvPr/>
        </p:nvGrpSpPr>
        <p:grpSpPr bwMode="auto">
          <a:xfrm>
            <a:off x="4826000" y="2857500"/>
            <a:ext cx="8140700" cy="5270500"/>
            <a:chOff x="4826000" y="2857500"/>
            <a:chExt cx="8140700" cy="5270500"/>
          </a:xfrm>
        </p:grpSpPr>
        <p:pic>
          <p:nvPicPr>
            <p:cNvPr id="10258" name="Obrázok 2" descr="tempimage92.tiff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26000" y="2857500"/>
              <a:ext cx="8140700" cy="527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9" name="Obrázok 3" descr="tempimage93.tiff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86600" y="4800600"/>
              <a:ext cx="5461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Voľná forma 6"/>
            <p:cNvSpPr/>
            <p:nvPr/>
          </p:nvSpPr>
          <p:spPr>
            <a:xfrm>
              <a:off x="6832600" y="5232400"/>
              <a:ext cx="190500" cy="203200"/>
            </a:xfrm>
            <a:custGeom>
              <a:avLst/>
              <a:gdLst/>
              <a:ahLst/>
              <a:cxnLst/>
              <a:rect l="0" t="0" r="0" b="0"/>
              <a:pathLst>
                <a:path w="190501" h="203201">
                  <a:moveTo>
                    <a:pt x="190500" y="101600"/>
                  </a:moveTo>
                  <a:lnTo>
                    <a:pt x="190500" y="114300"/>
                  </a:lnTo>
                  <a:lnTo>
                    <a:pt x="190500" y="127000"/>
                  </a:lnTo>
                  <a:lnTo>
                    <a:pt x="190500" y="127000"/>
                  </a:lnTo>
                  <a:lnTo>
                    <a:pt x="177800" y="139700"/>
                  </a:lnTo>
                  <a:lnTo>
                    <a:pt x="177800" y="152400"/>
                  </a:lnTo>
                  <a:lnTo>
                    <a:pt x="177800" y="165100"/>
                  </a:lnTo>
                  <a:lnTo>
                    <a:pt x="165100" y="165100"/>
                  </a:lnTo>
                  <a:lnTo>
                    <a:pt x="165100" y="177800"/>
                  </a:lnTo>
                  <a:lnTo>
                    <a:pt x="152400" y="177800"/>
                  </a:lnTo>
                  <a:lnTo>
                    <a:pt x="139700" y="190500"/>
                  </a:lnTo>
                  <a:lnTo>
                    <a:pt x="139700" y="190500"/>
                  </a:lnTo>
                  <a:lnTo>
                    <a:pt x="127000" y="203200"/>
                  </a:lnTo>
                  <a:lnTo>
                    <a:pt x="114300" y="203200"/>
                  </a:lnTo>
                  <a:lnTo>
                    <a:pt x="101600" y="203200"/>
                  </a:lnTo>
                  <a:lnTo>
                    <a:pt x="101600" y="203200"/>
                  </a:lnTo>
                  <a:lnTo>
                    <a:pt x="88900" y="203200"/>
                  </a:lnTo>
                  <a:lnTo>
                    <a:pt x="76200" y="203200"/>
                  </a:lnTo>
                  <a:lnTo>
                    <a:pt x="63500" y="203200"/>
                  </a:lnTo>
                  <a:lnTo>
                    <a:pt x="50800" y="190500"/>
                  </a:lnTo>
                  <a:lnTo>
                    <a:pt x="50800" y="190500"/>
                  </a:lnTo>
                  <a:lnTo>
                    <a:pt x="38100" y="177800"/>
                  </a:lnTo>
                  <a:lnTo>
                    <a:pt x="25400" y="177800"/>
                  </a:lnTo>
                  <a:lnTo>
                    <a:pt x="25400" y="165100"/>
                  </a:lnTo>
                  <a:lnTo>
                    <a:pt x="12700" y="165100"/>
                  </a:lnTo>
                  <a:lnTo>
                    <a:pt x="12700" y="152400"/>
                  </a:lnTo>
                  <a:lnTo>
                    <a:pt x="12700" y="139700"/>
                  </a:lnTo>
                  <a:lnTo>
                    <a:pt x="0" y="127000"/>
                  </a:lnTo>
                  <a:lnTo>
                    <a:pt x="0" y="127000"/>
                  </a:lnTo>
                  <a:lnTo>
                    <a:pt x="0" y="114300"/>
                  </a:lnTo>
                  <a:lnTo>
                    <a:pt x="0" y="101600"/>
                  </a:lnTo>
                  <a:lnTo>
                    <a:pt x="0" y="88900"/>
                  </a:lnTo>
                  <a:lnTo>
                    <a:pt x="0" y="76200"/>
                  </a:lnTo>
                  <a:lnTo>
                    <a:pt x="0" y="76200"/>
                  </a:lnTo>
                  <a:lnTo>
                    <a:pt x="12700" y="63500"/>
                  </a:lnTo>
                  <a:lnTo>
                    <a:pt x="12700" y="50800"/>
                  </a:lnTo>
                  <a:lnTo>
                    <a:pt x="12700" y="38100"/>
                  </a:lnTo>
                  <a:lnTo>
                    <a:pt x="25400" y="38100"/>
                  </a:lnTo>
                  <a:lnTo>
                    <a:pt x="25400" y="25400"/>
                  </a:lnTo>
                  <a:lnTo>
                    <a:pt x="38100" y="25400"/>
                  </a:lnTo>
                  <a:lnTo>
                    <a:pt x="50800" y="12700"/>
                  </a:lnTo>
                  <a:lnTo>
                    <a:pt x="50800" y="12700"/>
                  </a:lnTo>
                  <a:lnTo>
                    <a:pt x="63500" y="0"/>
                  </a:lnTo>
                  <a:lnTo>
                    <a:pt x="76200" y="0"/>
                  </a:lnTo>
                  <a:lnTo>
                    <a:pt x="88900" y="0"/>
                  </a:lnTo>
                  <a:lnTo>
                    <a:pt x="101600" y="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27000" y="0"/>
                  </a:lnTo>
                  <a:lnTo>
                    <a:pt x="139700" y="12700"/>
                  </a:lnTo>
                  <a:lnTo>
                    <a:pt x="139700" y="12700"/>
                  </a:lnTo>
                  <a:lnTo>
                    <a:pt x="152400" y="25400"/>
                  </a:lnTo>
                  <a:lnTo>
                    <a:pt x="165100" y="25400"/>
                  </a:lnTo>
                  <a:lnTo>
                    <a:pt x="165100" y="38100"/>
                  </a:lnTo>
                  <a:lnTo>
                    <a:pt x="177800" y="38100"/>
                  </a:lnTo>
                  <a:lnTo>
                    <a:pt x="177800" y="50800"/>
                  </a:lnTo>
                  <a:lnTo>
                    <a:pt x="177800" y="63500"/>
                  </a:lnTo>
                  <a:lnTo>
                    <a:pt x="190500" y="76200"/>
                  </a:lnTo>
                  <a:lnTo>
                    <a:pt x="190500" y="76200"/>
                  </a:lnTo>
                  <a:lnTo>
                    <a:pt x="190500" y="88900"/>
                  </a:lnTo>
                  <a:close/>
                </a:path>
              </a:pathLst>
            </a:custGeom>
            <a:solidFill>
              <a:srgbClr val="C0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</p:grpSp>
      <p:sp>
        <p:nvSpPr>
          <p:cNvPr id="8" name="BlokTextu 7"/>
          <p:cNvSpPr txBox="1"/>
          <p:nvPr/>
        </p:nvSpPr>
        <p:spPr>
          <a:xfrm>
            <a:off x="3949700" y="2019300"/>
            <a:ext cx="3060700" cy="546100"/>
          </a:xfrm>
          <a:prstGeom prst="rect">
            <a:avLst/>
          </a:prstGeom>
          <a:pattFill>
            <a:fgClr>
              <a:srgbClr val="C00000"/>
            </a:fgClr>
            <a:bgClr>
              <a:srgbClr val="C0000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33" b="1">
                <a:solidFill>
                  <a:srgbClr val="FFFFC0"/>
                </a:solidFill>
                <a:latin typeface="Arial Black"/>
                <a:cs typeface="+mn-cs"/>
              </a:rPr>
              <a:t>Stará Ľubovňa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11125200" y="1981200"/>
            <a:ext cx="2755900" cy="546100"/>
          </a:xfrm>
          <a:prstGeom prst="rect">
            <a:avLst/>
          </a:prstGeom>
          <a:pattFill>
            <a:fgClr>
              <a:srgbClr val="C00000"/>
            </a:fgClr>
            <a:bgClr>
              <a:srgbClr val="C00000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33" b="1">
                <a:solidFill>
                  <a:srgbClr val="FFFFC0"/>
                </a:solidFill>
                <a:latin typeface="Arial Black"/>
                <a:cs typeface="+mn-cs"/>
              </a:rPr>
              <a:t>Spišský hrad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2794000" y="8318500"/>
            <a:ext cx="31750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733" b="1" dirty="0">
                <a:solidFill>
                  <a:srgbClr val="C00000"/>
                </a:solidFill>
                <a:latin typeface="Arial Black"/>
                <a:cs typeface="+mn-cs"/>
              </a:rPr>
              <a:t>Kežmarok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7327900" y="8343900"/>
            <a:ext cx="2235200" cy="660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733" b="1" dirty="0">
                <a:solidFill>
                  <a:srgbClr val="C00000"/>
                </a:solidFill>
                <a:latin typeface="Arial Black"/>
                <a:cs typeface="+mn-cs"/>
              </a:rPr>
              <a:t>Poprad</a:t>
            </a:r>
          </a:p>
        </p:txBody>
      </p:sp>
      <p:pic>
        <p:nvPicPr>
          <p:cNvPr id="10250" name="Obrázok 11" descr="tempimage916.tiff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55300" y="5918200"/>
            <a:ext cx="444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lokTextu 12"/>
          <p:cNvSpPr txBox="1">
            <a:spLocks noChangeArrowheads="1"/>
          </p:cNvSpPr>
          <p:nvPr/>
        </p:nvSpPr>
        <p:spPr bwMode="auto">
          <a:xfrm>
            <a:off x="10618788" y="8458200"/>
            <a:ext cx="41767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sk-SK" sz="3200" b="1">
                <a:solidFill>
                  <a:srgbClr val="C00000"/>
                </a:solidFill>
                <a:latin typeface="Arial Black" pitchFamily="34" charset="0"/>
              </a:rPr>
              <a:t>Spišská Nová Ves</a:t>
            </a:r>
          </a:p>
        </p:txBody>
      </p:sp>
      <p:sp>
        <p:nvSpPr>
          <p:cNvPr id="14" name="Voľná forma 13"/>
          <p:cNvSpPr/>
          <p:nvPr/>
        </p:nvSpPr>
        <p:spPr>
          <a:xfrm>
            <a:off x="7480300" y="2209800"/>
            <a:ext cx="2870200" cy="152400"/>
          </a:xfrm>
          <a:custGeom>
            <a:avLst/>
            <a:gdLst/>
            <a:ahLst/>
            <a:cxnLst/>
            <a:rect l="0" t="0" r="0" b="0"/>
            <a:pathLst>
              <a:path w="2870201" h="152401">
                <a:moveTo>
                  <a:pt x="0" y="88900"/>
                </a:moveTo>
                <a:lnTo>
                  <a:pt x="0" y="88900"/>
                </a:lnTo>
                <a:lnTo>
                  <a:pt x="2870200" y="76200"/>
                </a:lnTo>
                <a:lnTo>
                  <a:pt x="2755900" y="0"/>
                </a:lnTo>
                <a:lnTo>
                  <a:pt x="2755900" y="152400"/>
                </a:lnTo>
                <a:lnTo>
                  <a:pt x="2870200" y="76200"/>
                </a:lnTo>
              </a:path>
            </a:pathLst>
          </a:custGeom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Voľná forma 14"/>
          <p:cNvSpPr/>
          <p:nvPr/>
        </p:nvSpPr>
        <p:spPr>
          <a:xfrm>
            <a:off x="5562600" y="2705100"/>
            <a:ext cx="1549400" cy="901700"/>
          </a:xfrm>
          <a:custGeom>
            <a:avLst/>
            <a:gdLst/>
            <a:ahLst/>
            <a:cxnLst/>
            <a:rect l="0" t="0" r="0" b="0"/>
            <a:pathLst>
              <a:path w="1549401" h="901701">
                <a:moveTo>
                  <a:pt x="0" y="0"/>
                </a:moveTo>
                <a:lnTo>
                  <a:pt x="0" y="0"/>
                </a:lnTo>
                <a:lnTo>
                  <a:pt x="1549400" y="876300"/>
                </a:lnTo>
                <a:lnTo>
                  <a:pt x="1511300" y="774700"/>
                </a:lnTo>
                <a:lnTo>
                  <a:pt x="1435100" y="901700"/>
                </a:lnTo>
                <a:lnTo>
                  <a:pt x="1549400" y="876300"/>
                </a:lnTo>
              </a:path>
            </a:pathLst>
          </a:custGeom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7632700" y="2565400"/>
            <a:ext cx="3606800" cy="2425700"/>
          </a:xfrm>
          <a:custGeom>
            <a:avLst/>
            <a:gdLst/>
            <a:ahLst/>
            <a:cxnLst/>
            <a:rect l="0" t="0" r="0" b="0"/>
            <a:pathLst>
              <a:path w="3606801" h="2425701">
                <a:moveTo>
                  <a:pt x="3606800" y="0"/>
                </a:moveTo>
                <a:lnTo>
                  <a:pt x="3606800" y="0"/>
                </a:lnTo>
                <a:lnTo>
                  <a:pt x="0" y="2425700"/>
                </a:lnTo>
                <a:lnTo>
                  <a:pt x="177800" y="2400300"/>
                </a:lnTo>
                <a:lnTo>
                  <a:pt x="101600" y="2273300"/>
                </a:lnTo>
                <a:lnTo>
                  <a:pt x="0" y="2425700"/>
                </a:lnTo>
              </a:path>
            </a:pathLst>
          </a:custGeom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2527300" y="8255000"/>
            <a:ext cx="3098800" cy="876300"/>
          </a:xfrm>
          <a:custGeom>
            <a:avLst/>
            <a:gdLst/>
            <a:ahLst/>
            <a:cxnLst/>
            <a:rect l="0" t="0" r="0" b="0"/>
            <a:pathLst>
              <a:path w="3098801" h="876301">
                <a:moveTo>
                  <a:pt x="0" y="0"/>
                </a:moveTo>
                <a:lnTo>
                  <a:pt x="0" y="0"/>
                </a:lnTo>
                <a:lnTo>
                  <a:pt x="3098800" y="0"/>
                </a:lnTo>
                <a:lnTo>
                  <a:pt x="3098800" y="876300"/>
                </a:lnTo>
                <a:lnTo>
                  <a:pt x="0" y="876300"/>
                </a:lnTo>
                <a:close/>
              </a:path>
            </a:pathLst>
          </a:custGeom>
          <a:noFill/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6642100" y="8305800"/>
            <a:ext cx="3251200" cy="863600"/>
          </a:xfrm>
          <a:custGeom>
            <a:avLst/>
            <a:gdLst/>
            <a:ahLst/>
            <a:cxnLst/>
            <a:rect l="0" t="0" r="0" b="0"/>
            <a:pathLst>
              <a:path w="3251201" h="863601">
                <a:moveTo>
                  <a:pt x="0" y="0"/>
                </a:moveTo>
                <a:lnTo>
                  <a:pt x="0" y="0"/>
                </a:lnTo>
                <a:lnTo>
                  <a:pt x="3251200" y="0"/>
                </a:lnTo>
                <a:lnTo>
                  <a:pt x="3251200" y="863600"/>
                </a:lnTo>
                <a:lnTo>
                  <a:pt x="0" y="863600"/>
                </a:lnTo>
                <a:close/>
              </a:path>
            </a:pathLst>
          </a:custGeom>
          <a:noFill/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10401300" y="8305800"/>
            <a:ext cx="4495800" cy="863600"/>
          </a:xfrm>
          <a:custGeom>
            <a:avLst/>
            <a:gdLst/>
            <a:ahLst/>
            <a:cxnLst/>
            <a:rect l="0" t="0" r="0" b="0"/>
            <a:pathLst>
              <a:path w="4495801" h="863601">
                <a:moveTo>
                  <a:pt x="0" y="0"/>
                </a:moveTo>
                <a:lnTo>
                  <a:pt x="0" y="0"/>
                </a:lnTo>
                <a:lnTo>
                  <a:pt x="4495800" y="0"/>
                </a:lnTo>
                <a:lnTo>
                  <a:pt x="4495800" y="863600"/>
                </a:lnTo>
                <a:lnTo>
                  <a:pt x="0" y="863600"/>
                </a:lnTo>
                <a:close/>
              </a:path>
            </a:pathLst>
          </a:custGeom>
          <a:noFill/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</a:spPr>
      <a:bodyPr/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338</Words>
  <Application>Microsoft Office PowerPoint</Application>
  <PresentationFormat>Vlastná</PresentationFormat>
  <Paragraphs>145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Calibri</vt:lpstr>
      <vt:lpstr>Arial</vt:lpstr>
      <vt:lpstr>Arial Black</vt:lpstr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ziak</cp:lastModifiedBy>
  <cp:revision>7</cp:revision>
  <dcterms:created xsi:type="dcterms:W3CDTF">2012-11-02T19:07:04Z</dcterms:created>
  <dcterms:modified xsi:type="dcterms:W3CDTF">2014-11-19T10:24:30Z</dcterms:modified>
</cp:coreProperties>
</file>